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84" r:id="rId7"/>
    <p:sldId id="285" r:id="rId8"/>
    <p:sldId id="287" r:id="rId9"/>
    <p:sldId id="286" r:id="rId10"/>
    <p:sldId id="262" r:id="rId11"/>
    <p:sldId id="289" r:id="rId12"/>
    <p:sldId id="290" r:id="rId13"/>
    <p:sldId id="291" r:id="rId14"/>
    <p:sldId id="292" r:id="rId15"/>
    <p:sldId id="293" r:id="rId16"/>
    <p:sldId id="295" r:id="rId17"/>
    <p:sldId id="294" r:id="rId18"/>
    <p:sldId id="263" r:id="rId19"/>
    <p:sldId id="297" r:id="rId20"/>
    <p:sldId id="296" r:id="rId21"/>
    <p:sldId id="298" r:id="rId22"/>
    <p:sldId id="299" r:id="rId23"/>
    <p:sldId id="301" r:id="rId24"/>
    <p:sldId id="300" r:id="rId25"/>
    <p:sldId id="302" r:id="rId26"/>
    <p:sldId id="303" r:id="rId27"/>
    <p:sldId id="271" r:id="rId28"/>
    <p:sldId id="304" r:id="rId29"/>
    <p:sldId id="270" r:id="rId30"/>
    <p:sldId id="305" r:id="rId31"/>
    <p:sldId id="273" r:id="rId32"/>
    <p:sldId id="274" r:id="rId33"/>
    <p:sldId id="306" r:id="rId34"/>
    <p:sldId id="277" r:id="rId35"/>
    <p:sldId id="30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EEEE00"/>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444" autoAdjust="0"/>
  </p:normalViewPr>
  <p:slideViewPr>
    <p:cSldViewPr>
      <p:cViewPr>
        <p:scale>
          <a:sx n="86" d="100"/>
          <a:sy n="86" d="100"/>
        </p:scale>
        <p:origin x="-684" y="-43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F05F99D-653C-4475-9AE0-C542A4763A89}" type="datetimeFigureOut">
              <a:rPr lang="en-US" smtClean="0"/>
              <a:pPr/>
              <a:t>10/6/2016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05F99D-653C-4475-9AE0-C542A4763A89}" type="datetimeFigureOut">
              <a:rPr lang="en-US" smtClean="0"/>
              <a:pPr/>
              <a:t>10/6/2016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F05F99D-653C-4475-9AE0-C542A4763A89}" type="datetimeFigureOut">
              <a:rPr lang="en-US" smtClean="0"/>
              <a:pPr/>
              <a:t>10/6/2016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05F99D-653C-4475-9AE0-C542A4763A89}" type="datetimeFigureOut">
              <a:rPr lang="en-US" smtClean="0"/>
              <a:pPr/>
              <a:t>10/6/2016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F05F99D-653C-4475-9AE0-C542A4763A89}" type="datetimeFigureOut">
              <a:rPr lang="en-US" smtClean="0"/>
              <a:pPr/>
              <a:t>10/6/2016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F05F99D-653C-4475-9AE0-C542A4763A89}" type="datetimeFigureOut">
              <a:rPr lang="en-US" smtClean="0"/>
              <a:pPr/>
              <a:t>10/6/2016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05F99D-653C-4475-9AE0-C542A4763A89}" type="datetimeFigureOut">
              <a:rPr lang="en-US" smtClean="0"/>
              <a:pPr/>
              <a:t>10/6/2016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05F99D-653C-4475-9AE0-C542A4763A89}" type="datetimeFigureOut">
              <a:rPr lang="en-US" smtClean="0"/>
              <a:pPr/>
              <a:t>10/6/2016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F05F99D-653C-4475-9AE0-C542A4763A89}" type="datetimeFigureOut">
              <a:rPr lang="en-US" smtClean="0"/>
              <a:pPr/>
              <a:t>10/6/2016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55A13B8-5086-4EAD-937E-FDD8631B5C9F}"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05F99D-653C-4475-9AE0-C542A4763A89}" type="datetimeFigureOut">
              <a:rPr lang="en-US" smtClean="0"/>
              <a:pPr/>
              <a:t>10/6/2016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05F99D-653C-4475-9AE0-C542A4763A89}" type="datetimeFigureOut">
              <a:rPr lang="en-US" smtClean="0"/>
              <a:pPr/>
              <a:t>10/6/2016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A13B8-5086-4EAD-937E-FDD8631B5C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F05F99D-653C-4475-9AE0-C542A4763A89}" type="datetimeFigureOut">
              <a:rPr lang="en-US" smtClean="0"/>
              <a:pPr/>
              <a:t>10/6/2016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5A13B8-5086-4EAD-937E-FDD8631B5C9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3" Type="http://schemas.openxmlformats.org/officeDocument/2006/relationships/image" Target="../media/image25.jpeg"/><Relationship Id="rId7" Type="http://schemas.openxmlformats.org/officeDocument/2006/relationships/image" Target="../media/image29.png"/><Relationship Id="rId12" Type="http://schemas.openxmlformats.org/officeDocument/2006/relationships/image" Target="../media/image34.jpe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adada.png"/>
          <p:cNvPicPr>
            <a:picLocks noChangeAspect="1"/>
          </p:cNvPicPr>
          <p:nvPr/>
        </p:nvPicPr>
        <p:blipFill>
          <a:blip r:embed="rId2"/>
          <a:stretch>
            <a:fillRect/>
          </a:stretch>
        </p:blipFill>
        <p:spPr>
          <a:xfrm>
            <a:off x="0" y="0"/>
            <a:ext cx="9144000" cy="6858000"/>
          </a:xfrm>
          <a:prstGeom prst="rect">
            <a:avLst/>
          </a:prstGeom>
        </p:spPr>
      </p:pic>
      <p:sp>
        <p:nvSpPr>
          <p:cNvPr id="3" name="Rectangle 2"/>
          <p:cNvSpPr/>
          <p:nvPr/>
        </p:nvSpPr>
        <p:spPr>
          <a:xfrm>
            <a:off x="685800" y="-76200"/>
            <a:ext cx="7678898" cy="258532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11430"/>
                <a:solidFill>
                  <a:srgbClr val="F8F8F8"/>
                </a:solidFill>
                <a:effectLst>
                  <a:outerShdw blurRad="25400" algn="tl" rotWithShape="0">
                    <a:srgbClr val="000000">
                      <a:alpha val="43000"/>
                    </a:srgbClr>
                  </a:outerShdw>
                </a:effectLst>
              </a:rPr>
              <a:t>SIRIA</a:t>
            </a:r>
          </a:p>
          <a:p>
            <a:pPr algn="ctr"/>
            <a:r>
              <a:rPr lang="en-US" sz="5400" b="1" spc="150" dirty="0" err="1" smtClean="0">
                <a:ln w="11430"/>
                <a:solidFill>
                  <a:srgbClr val="F8F8F8"/>
                </a:solidFill>
                <a:effectLst>
                  <a:outerShdw blurRad="25400" algn="tl" rotWithShape="0">
                    <a:srgbClr val="000000">
                      <a:alpha val="43000"/>
                    </a:srgbClr>
                  </a:outerShdw>
                </a:effectLst>
              </a:rPr>
              <a:t>Razboiul</a:t>
            </a:r>
            <a:r>
              <a:rPr lang="en-US" sz="5400" b="1" spc="150" dirty="0" smtClean="0">
                <a:ln w="11430"/>
                <a:solidFill>
                  <a:srgbClr val="F8F8F8"/>
                </a:solidFill>
                <a:effectLst>
                  <a:outerShdw blurRad="25400" algn="tl" rotWithShape="0">
                    <a:srgbClr val="000000">
                      <a:alpha val="43000"/>
                    </a:srgbClr>
                  </a:outerShdw>
                </a:effectLst>
              </a:rPr>
              <a:t> </a:t>
            </a:r>
            <a:r>
              <a:rPr lang="en-US" sz="5400" b="1" spc="150" dirty="0" err="1" smtClean="0">
                <a:ln w="11430"/>
                <a:solidFill>
                  <a:srgbClr val="F8F8F8"/>
                </a:solidFill>
                <a:effectLst>
                  <a:outerShdw blurRad="25400" algn="tl" rotWithShape="0">
                    <a:srgbClr val="000000">
                      <a:alpha val="43000"/>
                    </a:srgbClr>
                  </a:outerShdw>
                </a:effectLst>
              </a:rPr>
              <a:t>sirian</a:t>
            </a:r>
            <a:endParaRPr lang="en-US" sz="5400" b="1" spc="150" dirty="0" smtClean="0">
              <a:ln w="11430"/>
              <a:solidFill>
                <a:srgbClr val="F8F8F8"/>
              </a:solidFill>
              <a:effectLst>
                <a:outerShdw blurRad="25400" algn="tl" rotWithShape="0">
                  <a:srgbClr val="000000">
                    <a:alpha val="43000"/>
                  </a:srgbClr>
                </a:outerShdw>
              </a:effectLst>
            </a:endParaRPr>
          </a:p>
          <a:p>
            <a:pPr algn="ctr"/>
            <a:r>
              <a:rPr lang="en-US" sz="5400" b="1" spc="150" dirty="0" err="1" smtClean="0">
                <a:ln w="11430"/>
                <a:solidFill>
                  <a:srgbClr val="F8F8F8"/>
                </a:solidFill>
                <a:effectLst>
                  <a:outerShdw blurRad="25400" algn="tl" rotWithShape="0">
                    <a:srgbClr val="000000">
                      <a:alpha val="43000"/>
                    </a:srgbClr>
                  </a:outerShdw>
                </a:effectLst>
              </a:rPr>
              <a:t>Problema</a:t>
            </a:r>
            <a:r>
              <a:rPr lang="en-US" sz="5400" b="1" spc="150" dirty="0" smtClean="0">
                <a:ln w="11430"/>
                <a:solidFill>
                  <a:srgbClr val="F8F8F8"/>
                </a:solidFill>
                <a:effectLst>
                  <a:outerShdw blurRad="25400" algn="tl" rotWithShape="0">
                    <a:srgbClr val="000000">
                      <a:alpha val="43000"/>
                    </a:srgbClr>
                  </a:outerShdw>
                </a:effectLst>
              </a:rPr>
              <a:t> </a:t>
            </a:r>
            <a:r>
              <a:rPr lang="en-US" sz="5400" b="1" spc="150" dirty="0" err="1" smtClean="0">
                <a:ln w="11430"/>
                <a:solidFill>
                  <a:srgbClr val="F8F8F8"/>
                </a:solidFill>
                <a:effectLst>
                  <a:outerShdw blurRad="25400" algn="tl" rotWithShape="0">
                    <a:srgbClr val="000000">
                      <a:alpha val="43000"/>
                    </a:srgbClr>
                  </a:outerShdw>
                </a:effectLst>
              </a:rPr>
              <a:t>refugiatilor</a:t>
            </a:r>
            <a:endParaRPr lang="en-US" sz="5400" b="1" cap="none" spc="150" dirty="0">
              <a:ln w="11430"/>
              <a:solidFill>
                <a:srgbClr val="F8F8F8"/>
              </a:solidFill>
              <a:effectLst>
                <a:outerShdw blurRad="25400" algn="tl" rotWithShape="0">
                  <a:srgbClr val="000000">
                    <a:alpha val="43000"/>
                  </a:srgbClr>
                </a:outerShdw>
              </a:effectLst>
            </a:endParaRPr>
          </a:p>
        </p:txBody>
      </p:sp>
      <p:sp>
        <p:nvSpPr>
          <p:cNvPr id="4" name="Rectangle 3"/>
          <p:cNvSpPr/>
          <p:nvPr/>
        </p:nvSpPr>
        <p:spPr>
          <a:xfrm>
            <a:off x="3052396" y="4549676"/>
            <a:ext cx="6091604" cy="2308324"/>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cap="none" spc="150" dirty="0" err="1" smtClean="0">
                <a:ln w="11430"/>
                <a:solidFill>
                  <a:srgbClr val="F8F8F8"/>
                </a:solidFill>
                <a:effectLst>
                  <a:outerShdw blurRad="25400" algn="tl" rotWithShape="0">
                    <a:srgbClr val="000000">
                      <a:alpha val="43000"/>
                    </a:srgbClr>
                  </a:outerShdw>
                </a:effectLst>
              </a:rPr>
              <a:t>Proiect</a:t>
            </a:r>
            <a:r>
              <a:rPr lang="en-US" sz="3600" b="1" cap="none" spc="150" dirty="0" smtClean="0">
                <a:ln w="11430"/>
                <a:solidFill>
                  <a:srgbClr val="F8F8F8"/>
                </a:solidFill>
                <a:effectLst>
                  <a:outerShdw blurRad="25400" algn="tl" rotWithShape="0">
                    <a:srgbClr val="000000">
                      <a:alpha val="43000"/>
                    </a:srgbClr>
                  </a:outerShdw>
                </a:effectLst>
              </a:rPr>
              <a:t> </a:t>
            </a:r>
            <a:r>
              <a:rPr lang="en-US" sz="3600" b="1" cap="none" spc="150" dirty="0" err="1" smtClean="0">
                <a:ln w="11430"/>
                <a:solidFill>
                  <a:srgbClr val="F8F8F8"/>
                </a:solidFill>
                <a:effectLst>
                  <a:outerShdw blurRad="25400" algn="tl" rotWithShape="0">
                    <a:srgbClr val="000000">
                      <a:alpha val="43000"/>
                    </a:srgbClr>
                  </a:outerShdw>
                </a:effectLst>
              </a:rPr>
              <a:t>realizat</a:t>
            </a:r>
            <a:r>
              <a:rPr lang="en-US" sz="3600" b="1" cap="none" spc="150" dirty="0" smtClean="0">
                <a:ln w="11430"/>
                <a:solidFill>
                  <a:srgbClr val="F8F8F8"/>
                </a:solidFill>
                <a:effectLst>
                  <a:outerShdw blurRad="25400" algn="tl" rotWithShape="0">
                    <a:srgbClr val="000000">
                      <a:alpha val="43000"/>
                    </a:srgbClr>
                  </a:outerShdw>
                </a:effectLst>
              </a:rPr>
              <a:t> de:</a:t>
            </a:r>
          </a:p>
          <a:p>
            <a:pPr algn="ctr"/>
            <a:r>
              <a:rPr lang="en-US" sz="3600" b="1" cap="none" spc="150" dirty="0" smtClean="0">
                <a:ln w="11430"/>
                <a:solidFill>
                  <a:srgbClr val="F8F8F8"/>
                </a:solidFill>
                <a:effectLst>
                  <a:outerShdw blurRad="25400" algn="tl" rotWithShape="0">
                    <a:srgbClr val="000000">
                      <a:alpha val="43000"/>
                    </a:srgbClr>
                  </a:outerShdw>
                </a:effectLst>
              </a:rPr>
              <a:t>-Gabriel </a:t>
            </a:r>
            <a:r>
              <a:rPr lang="en-US" sz="3600" b="1" cap="none" spc="150" dirty="0" err="1" smtClean="0">
                <a:ln w="11430"/>
                <a:solidFill>
                  <a:srgbClr val="F8F8F8"/>
                </a:solidFill>
                <a:effectLst>
                  <a:outerShdw blurRad="25400" algn="tl" rotWithShape="0">
                    <a:srgbClr val="000000">
                      <a:alpha val="43000"/>
                    </a:srgbClr>
                  </a:outerShdw>
                </a:effectLst>
              </a:rPr>
              <a:t>Moise</a:t>
            </a:r>
            <a:endParaRPr lang="en-US" sz="3600" b="1" cap="none" spc="150" dirty="0" smtClean="0">
              <a:ln w="11430"/>
              <a:solidFill>
                <a:srgbClr val="F8F8F8"/>
              </a:solidFill>
              <a:effectLst>
                <a:outerShdw blurRad="25400" algn="tl" rotWithShape="0">
                  <a:srgbClr val="000000">
                    <a:alpha val="43000"/>
                  </a:srgbClr>
                </a:outerShdw>
              </a:effectLst>
            </a:endParaRPr>
          </a:p>
          <a:p>
            <a:pPr algn="ctr"/>
            <a:r>
              <a:rPr lang="en-US" sz="3600" b="1" spc="150" dirty="0" smtClean="0">
                <a:ln w="11430"/>
                <a:solidFill>
                  <a:srgbClr val="F8F8F8"/>
                </a:solidFill>
                <a:effectLst>
                  <a:outerShdw blurRad="25400" algn="tl" rotWithShape="0">
                    <a:srgbClr val="000000">
                      <a:alpha val="43000"/>
                    </a:srgbClr>
                  </a:outerShdw>
                </a:effectLst>
              </a:rPr>
              <a:t>-</a:t>
            </a:r>
            <a:r>
              <a:rPr lang="en-US" sz="3600" b="1" spc="150" dirty="0" err="1" smtClean="0">
                <a:ln w="11430"/>
                <a:solidFill>
                  <a:srgbClr val="F8F8F8"/>
                </a:solidFill>
                <a:effectLst>
                  <a:outerShdw blurRad="25400" algn="tl" rotWithShape="0">
                    <a:srgbClr val="000000">
                      <a:alpha val="43000"/>
                    </a:srgbClr>
                  </a:outerShdw>
                </a:effectLst>
              </a:rPr>
              <a:t>Cristian</a:t>
            </a:r>
            <a:r>
              <a:rPr lang="en-US" sz="3600" b="1" spc="150" dirty="0" smtClean="0">
                <a:ln w="11430"/>
                <a:solidFill>
                  <a:srgbClr val="F8F8F8"/>
                </a:solidFill>
                <a:effectLst>
                  <a:outerShdw blurRad="25400" algn="tl" rotWithShape="0">
                    <a:srgbClr val="000000">
                      <a:alpha val="43000"/>
                    </a:srgbClr>
                  </a:outerShdw>
                </a:effectLst>
              </a:rPr>
              <a:t> Stefan </a:t>
            </a:r>
            <a:r>
              <a:rPr lang="en-US" sz="3600" b="1" spc="150" dirty="0" err="1" smtClean="0">
                <a:ln w="11430"/>
                <a:solidFill>
                  <a:srgbClr val="F8F8F8"/>
                </a:solidFill>
                <a:effectLst>
                  <a:outerShdw blurRad="25400" algn="tl" rotWithShape="0">
                    <a:srgbClr val="000000">
                      <a:alpha val="43000"/>
                    </a:srgbClr>
                  </a:outerShdw>
                </a:effectLst>
              </a:rPr>
              <a:t>Ciochina</a:t>
            </a:r>
            <a:endParaRPr lang="en-US" sz="3600" b="1" spc="150" dirty="0" smtClean="0">
              <a:ln w="11430"/>
              <a:solidFill>
                <a:srgbClr val="F8F8F8"/>
              </a:solidFill>
              <a:effectLst>
                <a:outerShdw blurRad="25400" algn="tl" rotWithShape="0">
                  <a:srgbClr val="000000">
                    <a:alpha val="43000"/>
                  </a:srgbClr>
                </a:outerShdw>
              </a:effectLst>
            </a:endParaRPr>
          </a:p>
          <a:p>
            <a:pPr algn="ctr"/>
            <a:r>
              <a:rPr lang="en-US" sz="3600" b="1" spc="150" dirty="0" smtClean="0">
                <a:ln w="11430"/>
                <a:solidFill>
                  <a:srgbClr val="F8F8F8"/>
                </a:solidFill>
                <a:effectLst>
                  <a:outerShdw blurRad="25400" algn="tl" rotWithShape="0">
                    <a:srgbClr val="000000">
                      <a:alpha val="43000"/>
                    </a:srgbClr>
                  </a:outerShdw>
                </a:effectLst>
              </a:rPr>
              <a:t>-Alex </a:t>
            </a:r>
            <a:r>
              <a:rPr lang="en-US" sz="3600" b="1" spc="150" dirty="0" err="1" smtClean="0">
                <a:ln w="11430"/>
                <a:solidFill>
                  <a:srgbClr val="F8F8F8"/>
                </a:solidFill>
                <a:effectLst>
                  <a:outerShdw blurRad="25400" algn="tl" rotWithShape="0">
                    <a:srgbClr val="000000">
                      <a:alpha val="43000"/>
                    </a:srgbClr>
                  </a:outerShdw>
                </a:effectLst>
              </a:rPr>
              <a:t>Tatomir</a:t>
            </a:r>
            <a:endParaRPr lang="en-US" sz="3600" b="1" cap="none" spc="150" dirty="0">
              <a:ln w="11430"/>
              <a:solidFill>
                <a:srgbClr val="F8F8F8"/>
              </a:solidFill>
              <a:effectLst>
                <a:outerShdw blurRad="25400" algn="tl" rotWithShape="0">
                  <a:srgbClr val="000000">
                    <a:alpha val="43000"/>
                  </a:srgbClr>
                </a:outerShdw>
              </a:effectLst>
            </a:endParaRPr>
          </a:p>
        </p:txBody>
      </p:sp>
    </p:spTree>
  </p:cSld>
  <p:clrMapOvr>
    <a:masterClrMapping/>
  </p:clrMapOvr>
  <p:transition>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66800" y="990600"/>
            <a:ext cx="7239000" cy="584775"/>
          </a:xfrm>
          <a:prstGeom prst="rect">
            <a:avLst/>
          </a:prstGeom>
          <a:noFill/>
        </p:spPr>
        <p:txBody>
          <a:bodyPr wrap="square" lIns="91440" tIns="45720" rIns="91440" bIns="45720">
            <a:spAutoFit/>
          </a:bodyPr>
          <a:lstStyle/>
          <a:p>
            <a:pPr algn="ct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UNDE SE AFLA SIRIA?</a:t>
            </a:r>
          </a:p>
        </p:txBody>
      </p:sp>
      <p:pic>
        <p:nvPicPr>
          <p:cNvPr id="1032" name="Picture 8" descr="C:\Users\User\Desktop\Poze slideshow\aleppo.jpg"/>
          <p:cNvPicPr>
            <a:picLocks noChangeAspect="1" noChangeArrowheads="1"/>
          </p:cNvPicPr>
          <p:nvPr/>
        </p:nvPicPr>
        <p:blipFill>
          <a:blip r:embed="rId2"/>
          <a:srcRect/>
          <a:stretch>
            <a:fillRect/>
          </a:stretch>
        </p:blipFill>
        <p:spPr bwMode="auto">
          <a:xfrm>
            <a:off x="0" y="0"/>
            <a:ext cx="9143999" cy="6858001"/>
          </a:xfrm>
          <a:prstGeom prst="rect">
            <a:avLst/>
          </a:prstGeom>
          <a:noFill/>
        </p:spPr>
      </p:pic>
      <p:sp>
        <p:nvSpPr>
          <p:cNvPr id="11" name="TextBox 10"/>
          <p:cNvSpPr txBox="1"/>
          <p:nvPr/>
        </p:nvSpPr>
        <p:spPr>
          <a:xfrm>
            <a:off x="685800" y="2438400"/>
            <a:ext cx="5943600" cy="707886"/>
          </a:xfrm>
          <a:prstGeom prst="rect">
            <a:avLst/>
          </a:prstGeom>
          <a:noFill/>
        </p:spPr>
        <p:txBody>
          <a:bodyPr wrap="square" rtlCol="0">
            <a:spAutoFit/>
          </a:bodyPr>
          <a:lstStyle/>
          <a:p>
            <a:r>
              <a:rPr lang="en-US" sz="4000" b="1" dirty="0" smtClean="0">
                <a:latin typeface="Bradley Hand ITC" pitchFamily="66" charset="0"/>
                <a:cs typeface="Aharoni" pitchFamily="2" charset="-79"/>
              </a:rPr>
              <a:t>UNDE SE AFLA SIRIA?</a:t>
            </a:r>
            <a:endParaRPr lang="en-US" sz="4000" b="1" dirty="0">
              <a:latin typeface="Bradley Hand ITC" pitchFamily="66" charset="0"/>
              <a:cs typeface="Aharoni" pitchFamily="2" charset="-79"/>
            </a:endParaRPr>
          </a:p>
        </p:txBody>
      </p:sp>
    </p:spTree>
  </p:cSld>
  <p:clrMapOvr>
    <a:masterClrMapping/>
  </p:clrMapOvr>
  <p:transition>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Poze slideshow\Syria_(orthographic_projection).svg.png"/>
          <p:cNvPicPr>
            <a:picLocks noChangeAspect="1" noChangeArrowheads="1"/>
          </p:cNvPicPr>
          <p:nvPr/>
        </p:nvPicPr>
        <p:blipFill>
          <a:blip r:embed="rId2" cstate="print"/>
          <a:srcRect/>
          <a:stretch>
            <a:fillRect/>
          </a:stretch>
        </p:blipFill>
        <p:spPr bwMode="auto">
          <a:xfrm>
            <a:off x="2116822" y="0"/>
            <a:ext cx="5274578" cy="6858000"/>
          </a:xfrm>
          <a:prstGeom prst="rect">
            <a:avLst/>
          </a:prstGeom>
          <a:noFill/>
        </p:spPr>
      </p:pic>
      <p:sp>
        <p:nvSpPr>
          <p:cNvPr id="5" name="TextBox 4"/>
          <p:cNvSpPr txBox="1"/>
          <p:nvPr/>
        </p:nvSpPr>
        <p:spPr>
          <a:xfrm>
            <a:off x="1447800" y="2286000"/>
            <a:ext cx="6705600" cy="2677656"/>
          </a:xfrm>
          <a:prstGeom prst="rect">
            <a:avLst/>
          </a:prstGeom>
          <a:noFill/>
        </p:spPr>
        <p:txBody>
          <a:bodyPr wrap="square" rtlCol="0">
            <a:spAutoFit/>
          </a:bodyPr>
          <a:lstStyle/>
          <a:p>
            <a:r>
              <a:rPr lang="en-US" sz="2800" b="1" dirty="0" err="1" smtClean="0">
                <a:latin typeface="Lucida Calligraphy" pitchFamily="66" charset="0"/>
                <a:ea typeface="Batang" pitchFamily="18" charset="-127"/>
              </a:rPr>
              <a:t>Situandu</a:t>
            </a:r>
            <a:r>
              <a:rPr lang="en-US" sz="2800" b="1" dirty="0" smtClean="0">
                <a:latin typeface="Lucida Calligraphy" pitchFamily="66" charset="0"/>
                <a:ea typeface="Batang" pitchFamily="18" charset="-127"/>
              </a:rPr>
              <a:t>-se </a:t>
            </a:r>
            <a:r>
              <a:rPr lang="en-US" sz="2800" b="1" dirty="0" err="1" smtClean="0">
                <a:latin typeface="Lucida Calligraphy" pitchFamily="66" charset="0"/>
                <a:ea typeface="Batang" pitchFamily="18" charset="-127"/>
              </a:rPr>
              <a:t>pe</a:t>
            </a:r>
            <a:r>
              <a:rPr lang="en-US" sz="2800" b="1" dirty="0" smtClean="0">
                <a:latin typeface="Lucida Calligraphy" pitchFamily="66" charset="0"/>
                <a:ea typeface="Batang" pitchFamily="18" charset="-127"/>
              </a:rPr>
              <a:t> </a:t>
            </a:r>
            <a:r>
              <a:rPr lang="en-US" sz="2800" b="1" dirty="0" err="1" smtClean="0">
                <a:latin typeface="Lucida Calligraphy" pitchFamily="66" charset="0"/>
                <a:ea typeface="Batang" pitchFamily="18" charset="-127"/>
              </a:rPr>
              <a:t>continentul</a:t>
            </a:r>
            <a:r>
              <a:rPr lang="en-US" sz="2800" b="1" dirty="0" smtClean="0">
                <a:latin typeface="Lucida Calligraphy" pitchFamily="66" charset="0"/>
                <a:ea typeface="Batang" pitchFamily="18" charset="-127"/>
              </a:rPr>
              <a:t> </a:t>
            </a:r>
            <a:r>
              <a:rPr lang="en-US" sz="2800" b="1" dirty="0" err="1" smtClean="0">
                <a:latin typeface="Lucida Calligraphy" pitchFamily="66" charset="0"/>
                <a:ea typeface="Batang" pitchFamily="18" charset="-127"/>
              </a:rPr>
              <a:t>numit</a:t>
            </a:r>
            <a:endParaRPr lang="en-US" sz="2800" b="1" dirty="0" smtClean="0">
              <a:latin typeface="Lucida Calligraphy" pitchFamily="66" charset="0"/>
              <a:ea typeface="Batang" pitchFamily="18" charset="-127"/>
            </a:endParaRPr>
          </a:p>
          <a:p>
            <a:r>
              <a:rPr lang="en-US" sz="2800" b="1" dirty="0" err="1" smtClean="0">
                <a:latin typeface="Lucida Calligraphy" pitchFamily="66" charset="0"/>
                <a:ea typeface="Batang" pitchFamily="18" charset="-127"/>
              </a:rPr>
              <a:t>Asia,Republica</a:t>
            </a:r>
            <a:r>
              <a:rPr lang="en-US" sz="2800" b="1" dirty="0" smtClean="0">
                <a:latin typeface="Lucida Calligraphy" pitchFamily="66" charset="0"/>
                <a:ea typeface="Batang" pitchFamily="18" charset="-127"/>
              </a:rPr>
              <a:t> </a:t>
            </a:r>
            <a:r>
              <a:rPr lang="en-US" sz="2800" b="1" dirty="0" err="1" smtClean="0">
                <a:latin typeface="Lucida Calligraphy" pitchFamily="66" charset="0"/>
                <a:ea typeface="Batang" pitchFamily="18" charset="-127"/>
              </a:rPr>
              <a:t>Araba</a:t>
            </a:r>
            <a:r>
              <a:rPr lang="en-US" sz="2800" b="1" dirty="0" smtClean="0">
                <a:latin typeface="Lucida Calligraphy" pitchFamily="66" charset="0"/>
                <a:ea typeface="Batang" pitchFamily="18" charset="-127"/>
              </a:rPr>
              <a:t> </a:t>
            </a:r>
            <a:r>
              <a:rPr lang="en-US" sz="2800" b="1" dirty="0" err="1" smtClean="0">
                <a:latin typeface="Lucida Calligraphy" pitchFamily="66" charset="0"/>
                <a:ea typeface="Batang" pitchFamily="18" charset="-127"/>
              </a:rPr>
              <a:t>Siriana</a:t>
            </a:r>
            <a:r>
              <a:rPr lang="en-US" sz="2800" b="1" dirty="0" smtClean="0">
                <a:latin typeface="Lucida Calligraphy" pitchFamily="66" charset="0"/>
                <a:ea typeface="Batang" pitchFamily="18" charset="-127"/>
              </a:rPr>
              <a:t> </a:t>
            </a:r>
            <a:r>
              <a:rPr lang="en-US" sz="2800" b="1" dirty="0" err="1" smtClean="0">
                <a:latin typeface="Lucida Calligraphy" pitchFamily="66" charset="0"/>
                <a:ea typeface="Batang" pitchFamily="18" charset="-127"/>
              </a:rPr>
              <a:t>este</a:t>
            </a:r>
            <a:r>
              <a:rPr lang="en-US" sz="2800" b="1" dirty="0" smtClean="0">
                <a:latin typeface="Lucida Calligraphy" pitchFamily="66" charset="0"/>
                <a:ea typeface="Batang" pitchFamily="18" charset="-127"/>
              </a:rPr>
              <a:t> al</a:t>
            </a:r>
          </a:p>
          <a:p>
            <a:r>
              <a:rPr lang="en-US" sz="2800" b="1" dirty="0" smtClean="0">
                <a:latin typeface="Lucida Calligraphy" pitchFamily="66" charset="0"/>
                <a:ea typeface="Batang" pitchFamily="18" charset="-127"/>
              </a:rPr>
              <a:t>89-lea </a:t>
            </a:r>
            <a:r>
              <a:rPr lang="en-US" sz="2800" b="1" dirty="0" err="1" smtClean="0">
                <a:latin typeface="Lucida Calligraphy" pitchFamily="66" charset="0"/>
                <a:ea typeface="Batang" pitchFamily="18" charset="-127"/>
              </a:rPr>
              <a:t>cel</a:t>
            </a:r>
            <a:r>
              <a:rPr lang="en-US" sz="2800" b="1" dirty="0" smtClean="0">
                <a:latin typeface="Lucida Calligraphy" pitchFamily="66" charset="0"/>
                <a:ea typeface="Batang" pitchFamily="18" charset="-127"/>
              </a:rPr>
              <a:t> </a:t>
            </a:r>
            <a:r>
              <a:rPr lang="en-US" sz="2800" b="1" dirty="0" err="1" smtClean="0">
                <a:latin typeface="Lucida Calligraphy" pitchFamily="66" charset="0"/>
                <a:ea typeface="Batang" pitchFamily="18" charset="-127"/>
              </a:rPr>
              <a:t>mai</a:t>
            </a:r>
            <a:r>
              <a:rPr lang="en-US" sz="2800" b="1" dirty="0" smtClean="0">
                <a:latin typeface="Lucida Calligraphy" pitchFamily="66" charset="0"/>
                <a:ea typeface="Batang" pitchFamily="18" charset="-127"/>
              </a:rPr>
              <a:t> mare stat de </a:t>
            </a:r>
            <a:r>
              <a:rPr lang="en-US" sz="2800" b="1" dirty="0" err="1" smtClean="0">
                <a:latin typeface="Lucida Calligraphy" pitchFamily="66" charset="0"/>
                <a:ea typeface="Batang" pitchFamily="18" charset="-127"/>
              </a:rPr>
              <a:t>pe</a:t>
            </a:r>
            <a:r>
              <a:rPr lang="en-US" sz="2800" b="1" dirty="0" smtClean="0">
                <a:latin typeface="Lucida Calligraphy" pitchFamily="66" charset="0"/>
                <a:ea typeface="Batang" pitchFamily="18" charset="-127"/>
              </a:rPr>
              <a:t> </a:t>
            </a:r>
            <a:r>
              <a:rPr lang="en-US" sz="2800" b="1" dirty="0" err="1" smtClean="0">
                <a:latin typeface="Lucida Calligraphy" pitchFamily="66" charset="0"/>
                <a:ea typeface="Batang" pitchFamily="18" charset="-127"/>
              </a:rPr>
              <a:t>pamant,cu</a:t>
            </a:r>
            <a:r>
              <a:rPr lang="en-US" sz="2800" b="1" dirty="0" smtClean="0">
                <a:latin typeface="Lucida Calligraphy" pitchFamily="66" charset="0"/>
                <a:ea typeface="Batang" pitchFamily="18" charset="-127"/>
              </a:rPr>
              <a:t> o </a:t>
            </a:r>
            <a:r>
              <a:rPr lang="en-US" sz="2800" b="1" dirty="0" err="1" smtClean="0">
                <a:latin typeface="Lucida Calligraphy" pitchFamily="66" charset="0"/>
                <a:ea typeface="Batang" pitchFamily="18" charset="-127"/>
              </a:rPr>
              <a:t>populatie</a:t>
            </a:r>
            <a:r>
              <a:rPr lang="en-US" sz="2800" b="1" dirty="0" smtClean="0">
                <a:latin typeface="Lucida Calligraphy" pitchFamily="66" charset="0"/>
                <a:ea typeface="Batang" pitchFamily="18" charset="-127"/>
              </a:rPr>
              <a:t> de </a:t>
            </a:r>
            <a:r>
              <a:rPr lang="en-US" sz="2800" b="1" dirty="0" err="1" smtClean="0">
                <a:latin typeface="Lucida Calligraphy" pitchFamily="66" charset="0"/>
                <a:ea typeface="Batang" pitchFamily="18" charset="-127"/>
              </a:rPr>
              <a:t>peste</a:t>
            </a:r>
            <a:r>
              <a:rPr lang="en-US" sz="2800" b="1" dirty="0" smtClean="0">
                <a:latin typeface="Lucida Calligraphy" pitchFamily="66" charset="0"/>
                <a:ea typeface="Batang" pitchFamily="18" charset="-127"/>
              </a:rPr>
              <a:t> 22 de </a:t>
            </a:r>
            <a:r>
              <a:rPr lang="en-US" sz="2800" b="1" dirty="0" err="1" smtClean="0">
                <a:latin typeface="Lucida Calligraphy" pitchFamily="66" charset="0"/>
                <a:ea typeface="Batang" pitchFamily="18" charset="-127"/>
              </a:rPr>
              <a:t>milioane</a:t>
            </a:r>
            <a:r>
              <a:rPr lang="en-US" sz="2800" b="1" dirty="0" smtClean="0">
                <a:latin typeface="Lucida Calligraphy" pitchFamily="66" charset="0"/>
                <a:ea typeface="Batang" pitchFamily="18" charset="-127"/>
              </a:rPr>
              <a:t> de </a:t>
            </a:r>
            <a:r>
              <a:rPr lang="en-US" sz="2800" b="1" dirty="0" err="1" smtClean="0">
                <a:latin typeface="Lucida Calligraphy" pitchFamily="66" charset="0"/>
                <a:ea typeface="Batang" pitchFamily="18" charset="-127"/>
              </a:rPr>
              <a:t>oameni</a:t>
            </a:r>
            <a:r>
              <a:rPr lang="en-US" sz="2800" b="1" dirty="0" smtClean="0">
                <a:latin typeface="Lucida Calligraphy" pitchFamily="66" charset="0"/>
                <a:ea typeface="Batang" pitchFamily="18" charset="-127"/>
              </a:rPr>
              <a:t>.</a:t>
            </a:r>
            <a:endParaRPr lang="en-US" sz="2800" b="1" dirty="0">
              <a:latin typeface="Lucida Calligraphy" pitchFamily="66" charset="0"/>
              <a:ea typeface="Batang" pitchFamily="18" charset="-127"/>
            </a:endParaRPr>
          </a:p>
        </p:txBody>
      </p:sp>
    </p:spTree>
  </p:cSld>
  <p:clrMapOvr>
    <a:masterClrMapping/>
  </p:clrMapOvr>
  <p:transition>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esktop\Question-Mark-HD-Wallpaper1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TextBox 5"/>
          <p:cNvSpPr txBox="1"/>
          <p:nvPr/>
        </p:nvSpPr>
        <p:spPr>
          <a:xfrm>
            <a:off x="0" y="1524000"/>
            <a:ext cx="9144000" cy="769441"/>
          </a:xfrm>
          <a:prstGeom prst="rect">
            <a:avLst/>
          </a:prstGeom>
          <a:noFill/>
        </p:spPr>
        <p:txBody>
          <a:bodyPr wrap="square" rtlCol="0">
            <a:spAutoFit/>
          </a:bodyPr>
          <a:lstStyle/>
          <a:p>
            <a:r>
              <a:rPr lang="en-US" sz="4400" b="1" dirty="0" smtClean="0">
                <a:latin typeface="Elephant" pitchFamily="18" charset="0"/>
              </a:rPr>
              <a:t>Cum </a:t>
            </a:r>
            <a:r>
              <a:rPr lang="en-US" sz="4400" b="1" dirty="0" err="1" smtClean="0">
                <a:latin typeface="Elephant" pitchFamily="18" charset="0"/>
              </a:rPr>
              <a:t>arata</a:t>
            </a:r>
            <a:r>
              <a:rPr lang="en-US" sz="4400" b="1" dirty="0" smtClean="0">
                <a:latin typeface="Elephant" pitchFamily="18" charset="0"/>
              </a:rPr>
              <a:t> </a:t>
            </a:r>
            <a:r>
              <a:rPr lang="en-US" sz="4400" b="1" dirty="0" err="1" smtClean="0">
                <a:latin typeface="Elephant" pitchFamily="18" charset="0"/>
              </a:rPr>
              <a:t>Siria</a:t>
            </a:r>
            <a:r>
              <a:rPr lang="en-US" sz="4400" b="1" dirty="0" smtClean="0">
                <a:latin typeface="Elephant" pitchFamily="18" charset="0"/>
              </a:rPr>
              <a:t>…</a:t>
            </a:r>
            <a:endParaRPr lang="en-US" sz="4400" b="1" dirty="0">
              <a:latin typeface="Elephant" pitchFamily="18" charset="0"/>
            </a:endParaRPr>
          </a:p>
        </p:txBody>
      </p:sp>
    </p:spTree>
  </p:cSld>
  <p:clrMapOvr>
    <a:masterClrMapping/>
  </p:clrMapOvr>
  <p:transition>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371600"/>
            <a:ext cx="5486400" cy="646331"/>
          </a:xfrm>
          <a:prstGeom prst="rect">
            <a:avLst/>
          </a:prstGeom>
          <a:noFill/>
        </p:spPr>
        <p:txBody>
          <a:bodyPr wrap="square" rtlCol="0">
            <a:spAutoFit/>
          </a:bodyPr>
          <a:lstStyle/>
          <a:p>
            <a:endPar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en-US" dirty="0"/>
          </a:p>
        </p:txBody>
      </p:sp>
      <p:sp>
        <p:nvSpPr>
          <p:cNvPr id="6" name="TextBox 5"/>
          <p:cNvSpPr txBox="1"/>
          <p:nvPr/>
        </p:nvSpPr>
        <p:spPr>
          <a:xfrm>
            <a:off x="533400" y="1828800"/>
            <a:ext cx="7924800" cy="369332"/>
          </a:xfrm>
          <a:prstGeom prst="rect">
            <a:avLst/>
          </a:prstGeom>
          <a:noFill/>
        </p:spPr>
        <p:txBody>
          <a:bodyPr wrap="square" rtlCol="0">
            <a:spAutoFit/>
          </a:bodyPr>
          <a:lstStyle/>
          <a:p>
            <a:pPr>
              <a:lnSpc>
                <a:spcPct val="100000"/>
              </a:lnSpc>
            </a:pPr>
            <a:r>
              <a:rPr lang="vi-VN" dirty="0" smtClean="0">
                <a:solidFill>
                  <a:srgbClr val="000000"/>
                </a:solidFill>
                <a:latin typeface="Times New Roman" pitchFamily="18" charset="0"/>
                <a:cs typeface="Times New Roman" pitchFamily="18" charset="0"/>
              </a:rPr>
              <a:t>.</a:t>
            </a:r>
            <a:endParaRPr lang="vi-VN" dirty="0">
              <a:latin typeface="Times New Roman" pitchFamily="18" charset="0"/>
              <a:cs typeface="Times New Roman" pitchFamily="18" charset="0"/>
            </a:endParaRPr>
          </a:p>
        </p:txBody>
      </p:sp>
      <p:pic>
        <p:nvPicPr>
          <p:cNvPr id="4099" name="Picture 3" descr="C:\Users\User\Desktop\Poze slideshow\cd1a833a0f5ebfd85141ff963157dc0e.jpg"/>
          <p:cNvPicPr>
            <a:picLocks noChangeAspect="1" noChangeArrowheads="1"/>
          </p:cNvPicPr>
          <p:nvPr/>
        </p:nvPicPr>
        <p:blipFill>
          <a:blip r:embed="rId2"/>
          <a:srcRect/>
          <a:stretch>
            <a:fillRect/>
          </a:stretch>
        </p:blipFill>
        <p:spPr bwMode="auto">
          <a:xfrm>
            <a:off x="0" y="0"/>
            <a:ext cx="9144000" cy="6857999"/>
          </a:xfrm>
          <a:prstGeom prst="rect">
            <a:avLst/>
          </a:prstGeom>
          <a:noFill/>
        </p:spPr>
      </p:pic>
      <p:sp>
        <p:nvSpPr>
          <p:cNvPr id="7" name="TextBox 6"/>
          <p:cNvSpPr txBox="1"/>
          <p:nvPr/>
        </p:nvSpPr>
        <p:spPr>
          <a:xfrm>
            <a:off x="2819400" y="609600"/>
            <a:ext cx="3657600" cy="1200329"/>
          </a:xfrm>
          <a:prstGeom prst="rect">
            <a:avLst/>
          </a:prstGeom>
          <a:noFill/>
        </p:spPr>
        <p:txBody>
          <a:bodyPr wrap="square" rtlCol="0">
            <a:spAutoFit/>
          </a:bodyPr>
          <a:lstStyle/>
          <a:p>
            <a:r>
              <a:rPr lang="en-US" sz="7200" dirty="0" smtClean="0">
                <a:latin typeface="Freestyle Script" pitchFamily="66" charset="0"/>
              </a:rPr>
              <a:t>Pare </a:t>
            </a:r>
            <a:r>
              <a:rPr lang="en-US" sz="7200" dirty="0" err="1" smtClean="0">
                <a:latin typeface="Freestyle Script" pitchFamily="66" charset="0"/>
              </a:rPr>
              <a:t>incredibil</a:t>
            </a:r>
            <a:r>
              <a:rPr lang="en-US" sz="7200" dirty="0" smtClean="0">
                <a:latin typeface="Freestyle Script" pitchFamily="66" charset="0"/>
              </a:rPr>
              <a:t> </a:t>
            </a:r>
            <a:endParaRPr lang="en-US" sz="7200" dirty="0">
              <a:latin typeface="Freestyle Script" pitchFamily="66" charset="0"/>
            </a:endParaRPr>
          </a:p>
        </p:txBody>
      </p:sp>
    </p:spTree>
  </p:cSld>
  <p:clrMapOvr>
    <a:masterClrMapping/>
  </p:clrMapOvr>
  <p:transition>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122" name="Picture 2" descr="C:\Users\User\Desktop\Poze slideshow\4305824285_5f916a7390_b.jpg"/>
          <p:cNvPicPr>
            <a:picLocks noGrp="1" noChangeAspect="1" noChangeArrowheads="1"/>
          </p:cNvPicPr>
          <p:nvPr>
            <p:ph idx="1"/>
          </p:nvPr>
        </p:nvPicPr>
        <p:blipFill>
          <a:blip r:embed="rId2"/>
          <a:srcRect/>
          <a:stretch>
            <a:fillRect/>
          </a:stretch>
        </p:blipFill>
        <p:spPr bwMode="auto">
          <a:xfrm>
            <a:off x="0" y="3429000"/>
            <a:ext cx="4419600" cy="3429000"/>
          </a:xfrm>
          <a:prstGeom prst="rect">
            <a:avLst/>
          </a:prstGeom>
          <a:noFill/>
        </p:spPr>
      </p:pic>
      <p:pic>
        <p:nvPicPr>
          <p:cNvPr id="5124" name="Picture 4" descr="C:\Users\User\Desktop\Poze slideshow\hama-1.jpg"/>
          <p:cNvPicPr>
            <a:picLocks noChangeAspect="1" noChangeArrowheads="1"/>
          </p:cNvPicPr>
          <p:nvPr/>
        </p:nvPicPr>
        <p:blipFill>
          <a:blip r:embed="rId3"/>
          <a:srcRect/>
          <a:stretch>
            <a:fillRect/>
          </a:stretch>
        </p:blipFill>
        <p:spPr bwMode="auto">
          <a:xfrm>
            <a:off x="4419600" y="3429000"/>
            <a:ext cx="4724400" cy="3429001"/>
          </a:xfrm>
          <a:prstGeom prst="rect">
            <a:avLst/>
          </a:prstGeom>
          <a:noFill/>
        </p:spPr>
      </p:pic>
      <p:pic>
        <p:nvPicPr>
          <p:cNvPr id="5125" name="Picture 5" descr="C:\Users\User\Desktop\Poze slideshow\damascus.jpg"/>
          <p:cNvPicPr>
            <a:picLocks noChangeAspect="1" noChangeArrowheads="1"/>
          </p:cNvPicPr>
          <p:nvPr/>
        </p:nvPicPr>
        <p:blipFill>
          <a:blip r:embed="rId4"/>
          <a:srcRect/>
          <a:stretch>
            <a:fillRect/>
          </a:stretch>
        </p:blipFill>
        <p:spPr bwMode="auto">
          <a:xfrm>
            <a:off x="0" y="0"/>
            <a:ext cx="4419600" cy="2459970"/>
          </a:xfrm>
          <a:prstGeom prst="rect">
            <a:avLst/>
          </a:prstGeom>
          <a:noFill/>
        </p:spPr>
      </p:pic>
      <p:pic>
        <p:nvPicPr>
          <p:cNvPr id="5126" name="Picture 6" descr="C:\Users\User\Desktop\Poze slideshow\flag.png"/>
          <p:cNvPicPr>
            <a:picLocks noChangeAspect="1" noChangeArrowheads="1"/>
          </p:cNvPicPr>
          <p:nvPr/>
        </p:nvPicPr>
        <p:blipFill>
          <a:blip r:embed="rId5"/>
          <a:srcRect/>
          <a:stretch>
            <a:fillRect/>
          </a:stretch>
        </p:blipFill>
        <p:spPr bwMode="auto">
          <a:xfrm>
            <a:off x="4419600" y="0"/>
            <a:ext cx="4724400" cy="2514600"/>
          </a:xfrm>
          <a:prstGeom prst="rect">
            <a:avLst/>
          </a:prstGeom>
          <a:noFill/>
        </p:spPr>
      </p:pic>
      <p:sp>
        <p:nvSpPr>
          <p:cNvPr id="9" name="TextBox 8"/>
          <p:cNvSpPr txBox="1"/>
          <p:nvPr/>
        </p:nvSpPr>
        <p:spPr>
          <a:xfrm>
            <a:off x="533400" y="2590800"/>
            <a:ext cx="7848600" cy="830997"/>
          </a:xfrm>
          <a:prstGeom prst="rect">
            <a:avLst/>
          </a:prstGeom>
          <a:noFill/>
        </p:spPr>
        <p:txBody>
          <a:bodyPr wrap="square" rtlCol="0">
            <a:spAutoFit/>
          </a:bodyPr>
          <a:lstStyle/>
          <a:p>
            <a:r>
              <a:rPr lang="en-US" sz="4800" dirty="0" err="1" smtClean="0">
                <a:latin typeface="Gloucester MT Extra Condensed" pitchFamily="18" charset="0"/>
                <a:cs typeface="Aharoni" pitchFamily="2" charset="-79"/>
              </a:rPr>
              <a:t>Asa</a:t>
            </a:r>
            <a:r>
              <a:rPr lang="en-US" sz="4800" dirty="0" smtClean="0">
                <a:latin typeface="Gloucester MT Extra Condensed" pitchFamily="18" charset="0"/>
                <a:cs typeface="Aharoni" pitchFamily="2" charset="-79"/>
              </a:rPr>
              <a:t> </a:t>
            </a:r>
            <a:r>
              <a:rPr lang="en-US" sz="4800" dirty="0" err="1" smtClean="0">
                <a:latin typeface="Gloucester MT Extra Condensed" pitchFamily="18" charset="0"/>
                <a:cs typeface="Aharoni" pitchFamily="2" charset="-79"/>
              </a:rPr>
              <a:t>arata</a:t>
            </a:r>
            <a:r>
              <a:rPr lang="en-US" sz="4800" dirty="0" smtClean="0">
                <a:latin typeface="Gloucester MT Extra Condensed" pitchFamily="18" charset="0"/>
                <a:cs typeface="Aharoni" pitchFamily="2" charset="-79"/>
              </a:rPr>
              <a:t> </a:t>
            </a:r>
            <a:r>
              <a:rPr lang="en-US" sz="4800" dirty="0" err="1" smtClean="0">
                <a:latin typeface="Gloucester MT Extra Condensed" pitchFamily="18" charset="0"/>
                <a:cs typeface="Aharoni" pitchFamily="2" charset="-79"/>
              </a:rPr>
              <a:t>Siria</a:t>
            </a:r>
            <a:r>
              <a:rPr lang="en-US" sz="4800" dirty="0" smtClean="0">
                <a:latin typeface="Gloucester MT Extra Condensed" pitchFamily="18" charset="0"/>
                <a:cs typeface="Aharoni" pitchFamily="2" charset="-79"/>
              </a:rPr>
              <a:t> in </a:t>
            </a:r>
            <a:r>
              <a:rPr lang="en-US" sz="4800" dirty="0" err="1" smtClean="0">
                <a:latin typeface="Gloucester MT Extra Condensed" pitchFamily="18" charset="0"/>
                <a:cs typeface="Aharoni" pitchFamily="2" charset="-79"/>
              </a:rPr>
              <a:t>urma</a:t>
            </a:r>
            <a:r>
              <a:rPr lang="en-US" sz="4800" dirty="0" smtClean="0">
                <a:latin typeface="Gloucester MT Extra Condensed" pitchFamily="18" charset="0"/>
                <a:cs typeface="Aharoni" pitchFamily="2" charset="-79"/>
              </a:rPr>
              <a:t> cu </a:t>
            </a:r>
            <a:r>
              <a:rPr lang="en-US" sz="4800" dirty="0" err="1" smtClean="0">
                <a:latin typeface="Gloucester MT Extra Condensed" pitchFamily="18" charset="0"/>
                <a:cs typeface="Aharoni" pitchFamily="2" charset="-79"/>
              </a:rPr>
              <a:t>doar</a:t>
            </a:r>
            <a:r>
              <a:rPr lang="en-US" sz="4800" dirty="0" smtClean="0">
                <a:latin typeface="Gloucester MT Extra Condensed" pitchFamily="18" charset="0"/>
                <a:cs typeface="Aharoni" pitchFamily="2" charset="-79"/>
              </a:rPr>
              <a:t> </a:t>
            </a:r>
            <a:r>
              <a:rPr lang="en-US" sz="4800" dirty="0" err="1" smtClean="0">
                <a:latin typeface="Gloucester MT Extra Condensed" pitchFamily="18" charset="0"/>
                <a:cs typeface="Aharoni" pitchFamily="2" charset="-79"/>
              </a:rPr>
              <a:t>cativa</a:t>
            </a:r>
            <a:r>
              <a:rPr lang="en-US" sz="4800" dirty="0" smtClean="0">
                <a:latin typeface="Gloucester MT Extra Condensed" pitchFamily="18" charset="0"/>
                <a:cs typeface="Aharoni" pitchFamily="2" charset="-79"/>
              </a:rPr>
              <a:t> </a:t>
            </a:r>
            <a:r>
              <a:rPr lang="en-US" sz="4800" dirty="0" err="1" smtClean="0">
                <a:latin typeface="Gloucester MT Extra Condensed" pitchFamily="18" charset="0"/>
                <a:cs typeface="Aharoni" pitchFamily="2" charset="-79"/>
              </a:rPr>
              <a:t>ani</a:t>
            </a:r>
            <a:r>
              <a:rPr lang="en-US" sz="4800" dirty="0" smtClean="0">
                <a:latin typeface="Gloucester MT Extra Condensed" pitchFamily="18" charset="0"/>
                <a:cs typeface="Aharoni" pitchFamily="2" charset="-79"/>
              </a:rPr>
              <a:t>…</a:t>
            </a:r>
            <a:endParaRPr lang="en-US" sz="4800" dirty="0">
              <a:latin typeface="Gloucester MT Extra Condensed" pitchFamily="18" charset="0"/>
              <a:cs typeface="Aharoni" pitchFamily="2" charset="-79"/>
            </a:endParaRPr>
          </a:p>
        </p:txBody>
      </p:sp>
    </p:spTree>
  </p:cSld>
  <p:clrMapOvr>
    <a:masterClrMapping/>
  </p:clrMapOvr>
  <p:transition>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C:\Users\User\Desktop\Poze slideshow\293072-glitch_art-city-road-mist-mirrored.jpg"/>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p:spPr>
      </p:pic>
      <p:sp>
        <p:nvSpPr>
          <p:cNvPr id="5" name="TextBox 4"/>
          <p:cNvSpPr txBox="1"/>
          <p:nvPr/>
        </p:nvSpPr>
        <p:spPr>
          <a:xfrm>
            <a:off x="1828800" y="2895600"/>
            <a:ext cx="5791200" cy="1015663"/>
          </a:xfrm>
          <a:prstGeom prst="rect">
            <a:avLst/>
          </a:prstGeom>
          <a:noFill/>
        </p:spPr>
        <p:txBody>
          <a:bodyPr wrap="square" rtlCol="0">
            <a:spAutoFit/>
          </a:bodyPr>
          <a:lstStyle/>
          <a:p>
            <a:r>
              <a:rPr lang="en-US" sz="6000" b="1" dirty="0" smtClean="0">
                <a:latin typeface="Bradley Hand ITC" pitchFamily="66" charset="0"/>
              </a:rPr>
              <a:t>Cum s-a </a:t>
            </a:r>
            <a:r>
              <a:rPr lang="en-US" sz="6000" b="1" dirty="0" err="1" smtClean="0">
                <a:latin typeface="Bradley Hand ITC" pitchFamily="66" charset="0"/>
              </a:rPr>
              <a:t>ajuns</a:t>
            </a:r>
            <a:r>
              <a:rPr lang="en-US" sz="6000" b="1" dirty="0" smtClean="0">
                <a:latin typeface="Bradley Hand ITC" pitchFamily="66" charset="0"/>
              </a:rPr>
              <a:t>…</a:t>
            </a:r>
            <a:endParaRPr lang="en-US" sz="6000" b="1" dirty="0">
              <a:latin typeface="Bradley Hand ITC" pitchFamily="66" charset="0"/>
            </a:endParaRPr>
          </a:p>
        </p:txBody>
      </p:sp>
    </p:spTree>
  </p:cSld>
  <p:clrMapOvr>
    <a:masterClrMapping/>
  </p:clrMapOvr>
  <p:transition>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
        <p:nvSpPr>
          <p:cNvPr id="5" name="TextBox 4"/>
          <p:cNvSpPr txBox="1"/>
          <p:nvPr/>
        </p:nvSpPr>
        <p:spPr>
          <a:xfrm>
            <a:off x="0" y="0"/>
            <a:ext cx="4953000" cy="1569660"/>
          </a:xfrm>
          <a:prstGeom prst="rect">
            <a:avLst/>
          </a:prstGeom>
          <a:noFill/>
        </p:spPr>
        <p:txBody>
          <a:bodyPr wrap="square" rtlCol="0">
            <a:spAutoFit/>
          </a:bodyPr>
          <a:lstStyle/>
          <a:p>
            <a:r>
              <a:rPr lang="en-US" sz="9600" dirty="0" err="1" smtClean="0">
                <a:latin typeface="Copperplate Gothic Bold" pitchFamily="34" charset="0"/>
              </a:rPr>
              <a:t>Aici</a:t>
            </a:r>
            <a:r>
              <a:rPr lang="en-US" sz="9600" dirty="0" smtClean="0">
                <a:latin typeface="Copperplate Gothic Bold" pitchFamily="34" charset="0"/>
              </a:rPr>
              <a:t>?</a:t>
            </a:r>
            <a:endParaRPr lang="en-US" sz="9600" dirty="0">
              <a:latin typeface="Copperplate Gothic Bold" pitchFamily="34" charset="0"/>
            </a:endParaRPr>
          </a:p>
        </p:txBody>
      </p:sp>
    </p:spTree>
  </p:cSld>
  <p:clrMapOvr>
    <a:masterClrMapping/>
  </p:clrMapOvr>
  <p:transition>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a:srcRect/>
          <a:stretch>
            <a:fillRect/>
          </a:stretch>
        </p:blipFill>
        <p:spPr bwMode="auto">
          <a:xfrm>
            <a:off x="26724" y="0"/>
            <a:ext cx="9153018" cy="6858000"/>
          </a:xfrm>
          <a:prstGeom prst="rect">
            <a:avLst/>
          </a:prstGeom>
          <a:noFill/>
          <a:ln w="9525">
            <a:noFill/>
            <a:miter lim="800000"/>
            <a:headEnd/>
            <a:tailEnd/>
          </a:ln>
          <a:effectLst/>
        </p:spPr>
      </p:pic>
      <p:sp>
        <p:nvSpPr>
          <p:cNvPr id="5" name="TextBox 4"/>
          <p:cNvSpPr txBox="1"/>
          <p:nvPr/>
        </p:nvSpPr>
        <p:spPr>
          <a:xfrm>
            <a:off x="0" y="0"/>
            <a:ext cx="3581400" cy="1569660"/>
          </a:xfrm>
          <a:prstGeom prst="rect">
            <a:avLst/>
          </a:prstGeom>
          <a:noFill/>
        </p:spPr>
        <p:txBody>
          <a:bodyPr wrap="square" rtlCol="0">
            <a:spAutoFit/>
          </a:bodyPr>
          <a:lstStyle/>
          <a:p>
            <a:r>
              <a:rPr lang="en-US" sz="9600" dirty="0" err="1" smtClean="0">
                <a:latin typeface="Copperplate Gothic Bold" pitchFamily="34" charset="0"/>
              </a:rPr>
              <a:t>aici</a:t>
            </a:r>
            <a:r>
              <a:rPr lang="en-US" sz="9600" dirty="0" smtClean="0">
                <a:latin typeface="Copperplate Gothic Bold" pitchFamily="34" charset="0"/>
              </a:rPr>
              <a:t>?</a:t>
            </a:r>
            <a:endParaRPr lang="en-US" sz="9600" dirty="0">
              <a:latin typeface="Copperplate Gothic Bold" pitchFamily="34" charset="0"/>
            </a:endParaRPr>
          </a:p>
        </p:txBody>
      </p:sp>
    </p:spTree>
  </p:cSld>
  <p:clrMapOvr>
    <a:masterClrMapping/>
  </p:clrMapOvr>
  <p:transition>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YRIA 5.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0" y="0"/>
            <a:ext cx="3810000" cy="1569660"/>
          </a:xfrm>
          <a:prstGeom prst="rect">
            <a:avLst/>
          </a:prstGeom>
          <a:noFill/>
        </p:spPr>
        <p:txBody>
          <a:bodyPr wrap="square" rtlCol="0">
            <a:spAutoFit/>
          </a:bodyPr>
          <a:lstStyle/>
          <a:p>
            <a:r>
              <a:rPr lang="en-US" sz="9600" dirty="0" err="1" smtClean="0">
                <a:latin typeface="Copperplate Gothic Bold" pitchFamily="34" charset="0"/>
              </a:rPr>
              <a:t>Aici</a:t>
            </a:r>
            <a:r>
              <a:rPr lang="en-US" sz="9600" dirty="0" smtClean="0">
                <a:latin typeface="Copperplate Gothic Bold" pitchFamily="34" charset="0"/>
              </a:rPr>
              <a:t>?</a:t>
            </a:r>
            <a:endParaRPr lang="en-US" sz="9600" dirty="0">
              <a:latin typeface="Copperplate Gothic Bold" pitchFamily="34" charset="0"/>
            </a:endParaRPr>
          </a:p>
        </p:txBody>
      </p:sp>
    </p:spTree>
  </p:cSld>
  <p:clrMapOvr>
    <a:masterClrMapping/>
  </p:clrMapOvr>
  <p:transition>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C:\Users\User\Desktop\Poze slideshow\qalaatjabar.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6" name="TextBox 5"/>
          <p:cNvSpPr txBox="1"/>
          <p:nvPr/>
        </p:nvSpPr>
        <p:spPr>
          <a:xfrm>
            <a:off x="609600" y="990600"/>
            <a:ext cx="8153400" cy="769441"/>
          </a:xfrm>
          <a:prstGeom prst="rect">
            <a:avLst/>
          </a:prstGeom>
          <a:noFill/>
        </p:spPr>
        <p:txBody>
          <a:bodyPr wrap="square" rtlCol="0">
            <a:spAutoFit/>
          </a:bodyPr>
          <a:lstStyle/>
          <a:p>
            <a:r>
              <a:rPr lang="en-US" sz="4400" b="1" dirty="0" err="1" smtClean="0">
                <a:latin typeface="Bradley Hand ITC" pitchFamily="66" charset="0"/>
              </a:rPr>
              <a:t>Pe</a:t>
            </a:r>
            <a:r>
              <a:rPr lang="en-US" sz="4400" b="1" dirty="0" smtClean="0">
                <a:latin typeface="Bradley Hand ITC" pitchFamily="66" charset="0"/>
              </a:rPr>
              <a:t> </a:t>
            </a:r>
            <a:r>
              <a:rPr lang="en-US" sz="4400" b="1" dirty="0" err="1" smtClean="0">
                <a:latin typeface="Bradley Hand ITC" pitchFamily="66" charset="0"/>
              </a:rPr>
              <a:t>vremuri,parte</a:t>
            </a:r>
            <a:r>
              <a:rPr lang="en-US" sz="4400" b="1" dirty="0" smtClean="0">
                <a:latin typeface="Bradley Hand ITC" pitchFamily="66" charset="0"/>
              </a:rPr>
              <a:t> a </a:t>
            </a:r>
            <a:r>
              <a:rPr lang="en-US" sz="4400" b="1" dirty="0" err="1" smtClean="0">
                <a:latin typeface="Bradley Hand ITC" pitchFamily="66" charset="0"/>
              </a:rPr>
              <a:t>unui</a:t>
            </a:r>
            <a:r>
              <a:rPr lang="en-US" sz="4400" b="1" dirty="0" smtClean="0">
                <a:latin typeface="Bradley Hand ITC" pitchFamily="66" charset="0"/>
              </a:rPr>
              <a:t> </a:t>
            </a:r>
            <a:r>
              <a:rPr lang="en-US" sz="4400" b="1" dirty="0" err="1" smtClean="0">
                <a:latin typeface="Bradley Hand ITC" pitchFamily="66" charset="0"/>
              </a:rPr>
              <a:t>imperiu</a:t>
            </a:r>
            <a:r>
              <a:rPr lang="en-US" b="1" dirty="0" smtClean="0"/>
              <a:t>…</a:t>
            </a:r>
            <a:endParaRPr lang="en-US" b="1" dirty="0"/>
          </a:p>
        </p:txBody>
      </p:sp>
    </p:spTree>
  </p:cSld>
  <p:clrMapOvr>
    <a:masterClrMapping/>
  </p:clrMapOvr>
  <p:transition>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7" name="Picture 3" descr="C:\Users\User\Desktop\Poze slideshow\ruins.jpg"/>
          <p:cNvPicPr>
            <a:picLocks noGrp="1" noChangeAspect="1" noChangeArrowheads="1"/>
          </p:cNvPicPr>
          <p:nvPr>
            <p:ph idx="1"/>
          </p:nvPr>
        </p:nvPicPr>
        <p:blipFill>
          <a:blip r:embed="rId2" cstate="print"/>
          <a:srcRect/>
          <a:stretch>
            <a:fillRect/>
          </a:stretch>
        </p:blipFill>
        <p:spPr bwMode="auto">
          <a:xfrm>
            <a:off x="0" y="0"/>
            <a:ext cx="4038600" cy="3581399"/>
          </a:xfrm>
          <a:prstGeom prst="rect">
            <a:avLst/>
          </a:prstGeom>
          <a:noFill/>
        </p:spPr>
      </p:pic>
      <p:pic>
        <p:nvPicPr>
          <p:cNvPr id="11269" name="Picture 5" descr="C:\Users\User\Desktop\Poze slideshow\aleppo_citadel_v.jpg"/>
          <p:cNvPicPr>
            <a:picLocks noChangeAspect="1" noChangeArrowheads="1"/>
          </p:cNvPicPr>
          <p:nvPr/>
        </p:nvPicPr>
        <p:blipFill>
          <a:blip r:embed="rId3"/>
          <a:srcRect/>
          <a:stretch>
            <a:fillRect/>
          </a:stretch>
        </p:blipFill>
        <p:spPr bwMode="auto">
          <a:xfrm>
            <a:off x="4038600" y="0"/>
            <a:ext cx="5105400" cy="3581400"/>
          </a:xfrm>
          <a:prstGeom prst="rect">
            <a:avLst/>
          </a:prstGeom>
          <a:noFill/>
        </p:spPr>
      </p:pic>
      <p:pic>
        <p:nvPicPr>
          <p:cNvPr id="11270" name="Picture 6" descr="C:\Users\User\Desktop\Poze slideshow\ummayidmosque_custom-1ce79300272c8a69240782a6df13f696f4e327fd-s900-c85.jpg"/>
          <p:cNvPicPr>
            <a:picLocks noChangeAspect="1" noChangeArrowheads="1"/>
          </p:cNvPicPr>
          <p:nvPr/>
        </p:nvPicPr>
        <p:blipFill>
          <a:blip r:embed="rId4"/>
          <a:srcRect/>
          <a:stretch>
            <a:fillRect/>
          </a:stretch>
        </p:blipFill>
        <p:spPr bwMode="auto">
          <a:xfrm>
            <a:off x="0" y="3581400"/>
            <a:ext cx="9144000" cy="3276600"/>
          </a:xfrm>
          <a:prstGeom prst="rect">
            <a:avLst/>
          </a:prstGeom>
          <a:noFill/>
        </p:spPr>
      </p:pic>
      <p:sp>
        <p:nvSpPr>
          <p:cNvPr id="10" name="TextBox 9"/>
          <p:cNvSpPr txBox="1"/>
          <p:nvPr/>
        </p:nvSpPr>
        <p:spPr>
          <a:xfrm>
            <a:off x="2971800" y="4114800"/>
            <a:ext cx="5791200" cy="461665"/>
          </a:xfrm>
          <a:prstGeom prst="rect">
            <a:avLst/>
          </a:prstGeom>
          <a:noFill/>
        </p:spPr>
        <p:txBody>
          <a:bodyPr wrap="square" rtlCol="0">
            <a:spAutoFit/>
          </a:bodyPr>
          <a:lstStyle/>
          <a:p>
            <a:r>
              <a:rPr lang="en-US" sz="2400" b="1" dirty="0" smtClean="0">
                <a:solidFill>
                  <a:schemeClr val="bg1"/>
                </a:solidFill>
                <a:latin typeface="Bradley Hand ITC" pitchFamily="66" charset="0"/>
              </a:rPr>
              <a:t>Un model de </a:t>
            </a:r>
            <a:r>
              <a:rPr lang="en-US" sz="2400" b="1" dirty="0" err="1" smtClean="0">
                <a:solidFill>
                  <a:schemeClr val="bg1"/>
                </a:solidFill>
                <a:latin typeface="Bradley Hand ITC" pitchFamily="66" charset="0"/>
              </a:rPr>
              <a:t>civilizatie</a:t>
            </a:r>
            <a:r>
              <a:rPr lang="en-US" sz="2400" b="1" dirty="0" smtClean="0">
                <a:solidFill>
                  <a:schemeClr val="bg1"/>
                </a:solidFill>
                <a:latin typeface="Bradley Hand ITC" pitchFamily="66" charset="0"/>
              </a:rPr>
              <a:t> </a:t>
            </a:r>
            <a:r>
              <a:rPr lang="en-US" sz="2400" b="1" dirty="0" err="1" smtClean="0">
                <a:solidFill>
                  <a:schemeClr val="bg1"/>
                </a:solidFill>
                <a:latin typeface="Bradley Hand ITC" pitchFamily="66" charset="0"/>
              </a:rPr>
              <a:t>si</a:t>
            </a:r>
            <a:r>
              <a:rPr lang="en-US" sz="2400" b="1" dirty="0" smtClean="0">
                <a:solidFill>
                  <a:schemeClr val="bg1"/>
                </a:solidFill>
                <a:latin typeface="Bradley Hand ITC" pitchFamily="66" charset="0"/>
              </a:rPr>
              <a:t> </a:t>
            </a:r>
            <a:r>
              <a:rPr lang="en-US" sz="2400" b="1" dirty="0" err="1" smtClean="0">
                <a:solidFill>
                  <a:schemeClr val="bg1"/>
                </a:solidFill>
                <a:latin typeface="Bradley Hand ITC" pitchFamily="66" charset="0"/>
              </a:rPr>
              <a:t>prosperitate</a:t>
            </a:r>
            <a:endParaRPr lang="en-US" sz="2400" b="1" dirty="0">
              <a:solidFill>
                <a:schemeClr val="bg1"/>
              </a:solidFill>
              <a:latin typeface="Bradley Hand ITC" pitchFamily="66" charset="0"/>
            </a:endParaRPr>
          </a:p>
        </p:txBody>
      </p:sp>
      <p:sp>
        <p:nvSpPr>
          <p:cNvPr id="11" name="TextBox 10"/>
          <p:cNvSpPr txBox="1"/>
          <p:nvPr/>
        </p:nvSpPr>
        <p:spPr>
          <a:xfrm>
            <a:off x="4495800" y="0"/>
            <a:ext cx="4419600" cy="584775"/>
          </a:xfrm>
          <a:prstGeom prst="rect">
            <a:avLst/>
          </a:prstGeom>
          <a:noFill/>
        </p:spPr>
        <p:txBody>
          <a:bodyPr wrap="square" rtlCol="0">
            <a:spAutoFit/>
          </a:bodyPr>
          <a:lstStyle/>
          <a:p>
            <a:r>
              <a:rPr lang="en-US" sz="3200" dirty="0" smtClean="0">
                <a:solidFill>
                  <a:schemeClr val="bg1"/>
                </a:solidFill>
                <a:latin typeface="Harlow Solid Italic" pitchFamily="82" charset="0"/>
              </a:rPr>
              <a:t>Un </a:t>
            </a:r>
            <a:r>
              <a:rPr lang="en-US" sz="3200" dirty="0" err="1" smtClean="0">
                <a:solidFill>
                  <a:schemeClr val="bg1"/>
                </a:solidFill>
                <a:latin typeface="Harlow Solid Italic" pitchFamily="82" charset="0"/>
              </a:rPr>
              <a:t>centru</a:t>
            </a:r>
            <a:r>
              <a:rPr lang="en-US" sz="3200" dirty="0" smtClean="0">
                <a:solidFill>
                  <a:schemeClr val="bg1"/>
                </a:solidFill>
                <a:latin typeface="Harlow Solid Italic" pitchFamily="82" charset="0"/>
              </a:rPr>
              <a:t> antic al </a:t>
            </a:r>
            <a:r>
              <a:rPr lang="en-US" sz="3200" dirty="0" err="1" smtClean="0">
                <a:solidFill>
                  <a:schemeClr val="bg1"/>
                </a:solidFill>
                <a:latin typeface="Harlow Solid Italic" pitchFamily="82" charset="0"/>
              </a:rPr>
              <a:t>culturii</a:t>
            </a:r>
            <a:endParaRPr lang="en-US" sz="3200" dirty="0">
              <a:solidFill>
                <a:schemeClr val="bg1"/>
              </a:solidFill>
              <a:latin typeface="Harlow Solid Italic" pitchFamily="82" charset="0"/>
            </a:endParaRPr>
          </a:p>
        </p:txBody>
      </p:sp>
      <p:sp>
        <p:nvSpPr>
          <p:cNvPr id="12" name="TextBox 11"/>
          <p:cNvSpPr txBox="1"/>
          <p:nvPr/>
        </p:nvSpPr>
        <p:spPr>
          <a:xfrm>
            <a:off x="1219200" y="0"/>
            <a:ext cx="2971800" cy="461665"/>
          </a:xfrm>
          <a:prstGeom prst="rect">
            <a:avLst/>
          </a:prstGeom>
          <a:noFill/>
        </p:spPr>
        <p:txBody>
          <a:bodyPr wrap="square" rtlCol="0">
            <a:spAutoFit/>
          </a:bodyPr>
          <a:lstStyle/>
          <a:p>
            <a:r>
              <a:rPr lang="en-US" sz="2400" b="1" dirty="0" smtClean="0">
                <a:solidFill>
                  <a:schemeClr val="bg1"/>
                </a:solidFill>
                <a:latin typeface="Harlow Solid Italic" pitchFamily="82" charset="0"/>
              </a:rPr>
              <a:t>O </a:t>
            </a:r>
            <a:r>
              <a:rPr lang="en-US" sz="2400" b="1" dirty="0" err="1" smtClean="0">
                <a:solidFill>
                  <a:schemeClr val="bg1"/>
                </a:solidFill>
                <a:latin typeface="Harlow Solid Italic" pitchFamily="82" charset="0"/>
              </a:rPr>
              <a:t>istorie</a:t>
            </a:r>
            <a:r>
              <a:rPr lang="en-US" sz="2400" b="1" dirty="0" smtClean="0">
                <a:solidFill>
                  <a:schemeClr val="bg1"/>
                </a:solidFill>
                <a:latin typeface="Harlow Solid Italic" pitchFamily="82" charset="0"/>
              </a:rPr>
              <a:t> </a:t>
            </a:r>
            <a:r>
              <a:rPr lang="en-US" sz="2400" b="1" dirty="0" err="1" smtClean="0">
                <a:solidFill>
                  <a:schemeClr val="bg1"/>
                </a:solidFill>
                <a:latin typeface="Harlow Solid Italic" pitchFamily="82" charset="0"/>
              </a:rPr>
              <a:t>bogata,nobila</a:t>
            </a:r>
            <a:endParaRPr lang="en-US" sz="2400" b="1" dirty="0">
              <a:solidFill>
                <a:schemeClr val="bg1"/>
              </a:solidFill>
              <a:latin typeface="Harlow Solid Italic" pitchFamily="82" charset="0"/>
            </a:endParaRPr>
          </a:p>
        </p:txBody>
      </p:sp>
    </p:spTree>
  </p:cSld>
  <p:clrMapOvr>
    <a:masterClrMapping/>
  </p:clrMapOvr>
  <p:transition>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descr="C:\Users\User\Desktop\Poze slideshow\tartous.jpg"/>
          <p:cNvPicPr>
            <a:picLocks noGrp="1" noChangeAspect="1" noChangeArrowheads="1"/>
          </p:cNvPicPr>
          <p:nvPr>
            <p:ph idx="1"/>
          </p:nvPr>
        </p:nvPicPr>
        <p:blipFill>
          <a:blip r:embed="rId2"/>
          <a:srcRect/>
          <a:stretch>
            <a:fillRect/>
          </a:stretch>
        </p:blipFill>
        <p:spPr bwMode="auto">
          <a:xfrm>
            <a:off x="0" y="0"/>
            <a:ext cx="9144000" cy="4191000"/>
          </a:xfrm>
          <a:prstGeom prst="rect">
            <a:avLst/>
          </a:prstGeom>
          <a:noFill/>
        </p:spPr>
      </p:pic>
      <p:sp>
        <p:nvSpPr>
          <p:cNvPr id="5" name="TextBox 4"/>
          <p:cNvSpPr txBox="1"/>
          <p:nvPr/>
        </p:nvSpPr>
        <p:spPr>
          <a:xfrm>
            <a:off x="1752600" y="2590800"/>
            <a:ext cx="6400800" cy="369332"/>
          </a:xfrm>
          <a:prstGeom prst="rect">
            <a:avLst/>
          </a:prstGeom>
          <a:noFill/>
        </p:spPr>
        <p:txBody>
          <a:bodyPr wrap="square" rtlCol="0">
            <a:spAutoFit/>
          </a:bodyPr>
          <a:lstStyle/>
          <a:p>
            <a:endParaRPr lang="en-US"/>
          </a:p>
        </p:txBody>
      </p:sp>
      <p:sp>
        <p:nvSpPr>
          <p:cNvPr id="6" name="TextBox 5"/>
          <p:cNvSpPr txBox="1"/>
          <p:nvPr/>
        </p:nvSpPr>
        <p:spPr>
          <a:xfrm>
            <a:off x="0" y="3886200"/>
            <a:ext cx="9144000" cy="3046988"/>
          </a:xfrm>
          <a:prstGeom prst="rect">
            <a:avLst/>
          </a:prstGeom>
          <a:noFill/>
        </p:spPr>
        <p:txBody>
          <a:bodyPr wrap="square" rtlCol="0">
            <a:spAutoFit/>
          </a:bodyPr>
          <a:lstStyle/>
          <a:p>
            <a:endParaRPr lang="en-US" sz="2400" dirty="0" smtClean="0">
              <a:latin typeface="Arabic Typesetting" pitchFamily="66" charset="-78"/>
              <a:cs typeface="Arabic Typesetting" pitchFamily="66" charset="-78"/>
            </a:endParaRPr>
          </a:p>
          <a:p>
            <a:r>
              <a:rPr lang="en-US" sz="2400" b="1" dirty="0" err="1" smtClean="0">
                <a:latin typeface="Arabic Typesetting" pitchFamily="66" charset="-78"/>
                <a:cs typeface="Arabic Typesetting" pitchFamily="66" charset="-78"/>
              </a:rPr>
              <a:t>Fosta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piesa</a:t>
            </a:r>
            <a:r>
              <a:rPr lang="en-US" sz="2400" b="1" dirty="0" smtClean="0">
                <a:latin typeface="Arabic Typesetting" pitchFamily="66" charset="-78"/>
                <a:cs typeface="Arabic Typesetting" pitchFamily="66" charset="-78"/>
              </a:rPr>
              <a:t> a </a:t>
            </a:r>
            <a:r>
              <a:rPr lang="en-US" sz="2400" b="1" dirty="0" err="1" smtClean="0">
                <a:latin typeface="Arabic Typesetting" pitchFamily="66" charset="-78"/>
                <a:cs typeface="Arabic Typesetting" pitchFamily="66" charset="-78"/>
              </a:rPr>
              <a:t>anticului</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imperiu</a:t>
            </a:r>
            <a:r>
              <a:rPr lang="en-US" sz="2400" b="1" dirty="0" smtClean="0">
                <a:latin typeface="Arabic Typesetting" pitchFamily="66" charset="-78"/>
                <a:cs typeface="Arabic Typesetting" pitchFamily="66" charset="-78"/>
              </a:rPr>
              <a:t> Neo-</a:t>
            </a:r>
            <a:r>
              <a:rPr lang="en-US" sz="2400" b="1" dirty="0" err="1" smtClean="0">
                <a:latin typeface="Arabic Typesetting" pitchFamily="66" charset="-78"/>
                <a:cs typeface="Arabic Typesetting" pitchFamily="66" charset="-78"/>
              </a:rPr>
              <a:t>Assirian,tara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ravasita</a:t>
            </a:r>
            <a:r>
              <a:rPr lang="en-US" sz="2400" b="1" dirty="0" smtClean="0">
                <a:latin typeface="Arabic Typesetting" pitchFamily="66" charset="-78"/>
                <a:cs typeface="Arabic Typesetting" pitchFamily="66" charset="-78"/>
              </a:rPr>
              <a:t> de </a:t>
            </a:r>
            <a:r>
              <a:rPr lang="en-US" sz="2400" b="1" dirty="0" err="1" smtClean="0">
                <a:latin typeface="Arabic Typesetting" pitchFamily="66" charset="-78"/>
                <a:cs typeface="Arabic Typesetting" pitchFamily="66" charset="-78"/>
              </a:rPr>
              <a:t>razboaie,Siria</a:t>
            </a:r>
            <a:r>
              <a:rPr lang="en-US" sz="2400" b="1" dirty="0" smtClean="0">
                <a:latin typeface="Arabic Typesetting" pitchFamily="66" charset="-78"/>
                <a:cs typeface="Arabic Typesetting" pitchFamily="66" charset="-78"/>
              </a:rPr>
              <a:t>, a </a:t>
            </a:r>
            <a:r>
              <a:rPr lang="en-US" sz="2400" b="1" dirty="0" err="1" smtClean="0">
                <a:latin typeface="Arabic Typesetting" pitchFamily="66" charset="-78"/>
                <a:cs typeface="Arabic Typesetting" pitchFamily="66" charset="-78"/>
              </a:rPr>
              <a:t>fost</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cunoscuta</a:t>
            </a:r>
            <a:r>
              <a:rPr lang="en-US" sz="2400" b="1" dirty="0" smtClean="0">
                <a:latin typeface="Arabic Typesetting" pitchFamily="66" charset="-78"/>
                <a:cs typeface="Arabic Typesetting" pitchFamily="66" charset="-78"/>
              </a:rPr>
              <a:t> in </a:t>
            </a:r>
          </a:p>
          <a:p>
            <a:r>
              <a:rPr lang="en-US" sz="2400" b="1" dirty="0" err="1" smtClean="0">
                <a:latin typeface="Arabic Typesetting" pitchFamily="66" charset="-78"/>
                <a:cs typeface="Arabic Typesetting" pitchFamily="66" charset="-78"/>
              </a:rPr>
              <a:t>antichitate</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drept</a:t>
            </a:r>
            <a:r>
              <a:rPr lang="en-US" sz="2400" b="1" dirty="0" smtClean="0">
                <a:latin typeface="Arabic Typesetting" pitchFamily="66" charset="-78"/>
                <a:cs typeface="Arabic Typesetting" pitchFamily="66" charset="-78"/>
              </a:rPr>
              <a:t> un model de </a:t>
            </a:r>
            <a:r>
              <a:rPr lang="en-US" sz="2400" b="1" dirty="0" err="1" smtClean="0">
                <a:latin typeface="Arabic Typesetting" pitchFamily="66" charset="-78"/>
                <a:cs typeface="Arabic Typesetting" pitchFamily="66" charset="-78"/>
              </a:rPr>
              <a:t>civilizatie,prosperitate,cultura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si</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dezvoltare.De</a:t>
            </a:r>
            <a:r>
              <a:rPr lang="en-US" sz="2400" b="1" dirty="0" smtClean="0">
                <a:latin typeface="Arabic Typesetting" pitchFamily="66" charset="-78"/>
                <a:cs typeface="Arabic Typesetting" pitchFamily="66" charset="-78"/>
              </a:rPr>
              <a:t>-a </a:t>
            </a:r>
            <a:r>
              <a:rPr lang="en-US" sz="2400" b="1" dirty="0" err="1" smtClean="0">
                <a:latin typeface="Arabic Typesetting" pitchFamily="66" charset="-78"/>
                <a:cs typeface="Arabic Typesetting" pitchFamily="66" charset="-78"/>
              </a:rPr>
              <a:t>lungul</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ultimelor</a:t>
            </a:r>
            <a:endParaRPr lang="en-US" sz="2400" b="1" dirty="0" smtClean="0">
              <a:latin typeface="Arabic Typesetting" pitchFamily="66" charset="-78"/>
              <a:cs typeface="Arabic Typesetting" pitchFamily="66" charset="-78"/>
            </a:endParaRPr>
          </a:p>
          <a:p>
            <a:r>
              <a:rPr lang="en-US" sz="2400" b="1" dirty="0" err="1" smtClean="0">
                <a:latin typeface="Arabic Typesetting" pitchFamily="66" charset="-78"/>
                <a:cs typeface="Arabic Typesetting" pitchFamily="66" charset="-78"/>
              </a:rPr>
              <a:t>secole,aceasta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zona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avea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sa</a:t>
            </a:r>
            <a:r>
              <a:rPr lang="en-US" sz="2400" b="1" dirty="0" smtClean="0">
                <a:latin typeface="Arabic Typesetting" pitchFamily="66" charset="-78"/>
                <a:cs typeface="Arabic Typesetting" pitchFamily="66" charset="-78"/>
              </a:rPr>
              <a:t> fie </a:t>
            </a:r>
            <a:r>
              <a:rPr lang="en-US" sz="2400" b="1" dirty="0" err="1" smtClean="0">
                <a:latin typeface="Arabic Typesetting" pitchFamily="66" charset="-78"/>
                <a:cs typeface="Arabic Typesetting" pitchFamily="66" charset="-78"/>
              </a:rPr>
              <a:t>cotropita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si</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profanata</a:t>
            </a:r>
            <a:r>
              <a:rPr lang="en-US" sz="2400" b="1" dirty="0" smtClean="0">
                <a:latin typeface="Arabic Typesetting" pitchFamily="66" charset="-78"/>
                <a:cs typeface="Arabic Typesetting" pitchFamily="66" charset="-78"/>
              </a:rPr>
              <a:t> de </a:t>
            </a:r>
            <a:r>
              <a:rPr lang="en-US" sz="2400" b="1" dirty="0" err="1" smtClean="0">
                <a:latin typeface="Arabic Typesetting" pitchFamily="66" charset="-78"/>
                <a:cs typeface="Arabic Typesetting" pitchFamily="66" charset="-78"/>
              </a:rPr>
              <a:t>nenumarate</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armate</a:t>
            </a:r>
            <a:r>
              <a:rPr lang="en-US" sz="2400" b="1" dirty="0" smtClean="0">
                <a:latin typeface="Arabic Typesetting" pitchFamily="66" charset="-78"/>
                <a:cs typeface="Arabic Typesetting" pitchFamily="66" charset="-78"/>
              </a:rPr>
              <a:t> care </a:t>
            </a:r>
            <a:r>
              <a:rPr lang="en-US" sz="2400" b="1" dirty="0" err="1" smtClean="0">
                <a:latin typeface="Arabic Typesetting" pitchFamily="66" charset="-78"/>
                <a:cs typeface="Arabic Typesetting" pitchFamily="66" charset="-78"/>
              </a:rPr>
              <a:t>incercau</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sa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fure</a:t>
            </a:r>
            <a:r>
              <a:rPr lang="en-US" sz="2400" b="1" dirty="0" smtClean="0">
                <a:latin typeface="Arabic Typesetting" pitchFamily="66" charset="-78"/>
                <a:cs typeface="Arabic Typesetting" pitchFamily="66" charset="-78"/>
              </a:rPr>
              <a:t> </a:t>
            </a:r>
          </a:p>
          <a:p>
            <a:r>
              <a:rPr lang="en-US" sz="2400" b="1" dirty="0" smtClean="0">
                <a:latin typeface="Arabic Typesetting" pitchFamily="66" charset="-78"/>
                <a:cs typeface="Arabic Typesetting" pitchFamily="66" charset="-78"/>
              </a:rPr>
              <a:t>o </a:t>
            </a:r>
            <a:r>
              <a:rPr lang="en-US" sz="2400" b="1" dirty="0" err="1" smtClean="0">
                <a:latin typeface="Arabic Typesetting" pitchFamily="66" charset="-78"/>
                <a:cs typeface="Arabic Typesetting" pitchFamily="66" charset="-78"/>
              </a:rPr>
              <a:t>bijuterie</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nemaivazuta,unica</a:t>
            </a:r>
            <a:r>
              <a:rPr lang="en-US" sz="2400" b="1" dirty="0" smtClean="0">
                <a:latin typeface="Arabic Typesetting" pitchFamily="66" charset="-78"/>
                <a:cs typeface="Arabic Typesetting" pitchFamily="66" charset="-78"/>
              </a:rPr>
              <a:t> in </a:t>
            </a:r>
            <a:r>
              <a:rPr lang="en-US" sz="2400" b="1" dirty="0" err="1" smtClean="0">
                <a:latin typeface="Arabic Typesetting" pitchFamily="66" charset="-78"/>
                <a:cs typeface="Arabic Typesetting" pitchFamily="66" charset="-78"/>
              </a:rPr>
              <a:t>lume:Siria</a:t>
            </a:r>
            <a:r>
              <a:rPr lang="en-US" sz="2400" b="1" dirty="0" smtClean="0">
                <a:latin typeface="Arabic Typesetting" pitchFamily="66" charset="-78"/>
                <a:cs typeface="Arabic Typesetting" pitchFamily="66" charset="-78"/>
              </a:rPr>
              <a:t>.</a:t>
            </a:r>
          </a:p>
          <a:p>
            <a:r>
              <a:rPr lang="en-US" sz="2400" b="1" dirty="0" err="1" smtClean="0">
                <a:latin typeface="Arabic Typesetting" pitchFamily="66" charset="-78"/>
                <a:cs typeface="Arabic Typesetting" pitchFamily="66" charset="-78"/>
              </a:rPr>
              <a:t>Incepand</a:t>
            </a:r>
            <a:r>
              <a:rPr lang="en-US" sz="2400" b="1" dirty="0" smtClean="0">
                <a:latin typeface="Arabic Typesetting" pitchFamily="66" charset="-78"/>
                <a:cs typeface="Arabic Typesetting" pitchFamily="66" charset="-78"/>
              </a:rPr>
              <a:t> cu </a:t>
            </a:r>
            <a:r>
              <a:rPr lang="en-US" sz="2400" b="1" dirty="0" err="1" smtClean="0">
                <a:latin typeface="Arabic Typesetting" pitchFamily="66" charset="-78"/>
                <a:cs typeface="Arabic Typesetting" pitchFamily="66" charset="-78"/>
              </a:rPr>
              <a:t>anul</a:t>
            </a:r>
            <a:r>
              <a:rPr lang="en-US" sz="2400" b="1" dirty="0" smtClean="0">
                <a:latin typeface="Arabic Typesetting" pitchFamily="66" charset="-78"/>
                <a:cs typeface="Arabic Typesetting" pitchFamily="66" charset="-78"/>
              </a:rPr>
              <a:t> 1946,ocupatia </a:t>
            </a:r>
            <a:r>
              <a:rPr lang="en-US" sz="2400" b="1" dirty="0" err="1" smtClean="0">
                <a:latin typeface="Arabic Typesetting" pitchFamily="66" charset="-78"/>
                <a:cs typeface="Arabic Typesetting" pitchFamily="66" charset="-78"/>
              </a:rPr>
              <a:t>franceza</a:t>
            </a:r>
            <a:r>
              <a:rPr lang="en-US" sz="2400" b="1" dirty="0" smtClean="0">
                <a:latin typeface="Arabic Typesetting" pitchFamily="66" charset="-78"/>
                <a:cs typeface="Arabic Typesetting" pitchFamily="66" charset="-78"/>
              </a:rPr>
              <a:t> s-a </a:t>
            </a:r>
            <a:r>
              <a:rPr lang="en-US" sz="2400" b="1" dirty="0" err="1" smtClean="0">
                <a:latin typeface="Arabic Typesetting" pitchFamily="66" charset="-78"/>
                <a:cs typeface="Arabic Typesetting" pitchFamily="66" charset="-78"/>
              </a:rPr>
              <a:t>retras</a:t>
            </a:r>
            <a:r>
              <a:rPr lang="en-US" sz="2400" b="1" dirty="0" smtClean="0">
                <a:latin typeface="Arabic Typesetting" pitchFamily="66" charset="-78"/>
                <a:cs typeface="Arabic Typesetting" pitchFamily="66" charset="-78"/>
              </a:rPr>
              <a:t> de </a:t>
            </a:r>
            <a:r>
              <a:rPr lang="en-US" sz="2400" b="1" dirty="0" err="1" smtClean="0">
                <a:latin typeface="Arabic Typesetting" pitchFamily="66" charset="-78"/>
                <a:cs typeface="Arabic Typesetting" pitchFamily="66" charset="-78"/>
              </a:rPr>
              <a:t>pe</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teritoriul</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sirian,oferind</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acestui</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popor</a:t>
            </a:r>
            <a:endParaRPr lang="en-US" sz="2400" b="1" dirty="0" smtClean="0">
              <a:latin typeface="Arabic Typesetting" pitchFamily="66" charset="-78"/>
              <a:cs typeface="Arabic Typesetting" pitchFamily="66" charset="-78"/>
            </a:endParaRPr>
          </a:p>
          <a:p>
            <a:r>
              <a:rPr lang="en-US" sz="2400" b="1" dirty="0" err="1" smtClean="0">
                <a:latin typeface="Arabic Typesetting" pitchFamily="66" charset="-78"/>
                <a:cs typeface="Arabic Typesetting" pitchFamily="66" charset="-78"/>
              </a:rPr>
              <a:t>pentru</a:t>
            </a:r>
            <a:r>
              <a:rPr lang="en-US" sz="2400" b="1" dirty="0" smtClean="0">
                <a:latin typeface="Arabic Typesetting" pitchFamily="66" charset="-78"/>
                <a:cs typeface="Arabic Typesetting" pitchFamily="66" charset="-78"/>
              </a:rPr>
              <a:t> prima data in </a:t>
            </a:r>
            <a:r>
              <a:rPr lang="en-US" sz="2400" b="1" dirty="0" err="1" smtClean="0">
                <a:latin typeface="Arabic Typesetting" pitchFamily="66" charset="-78"/>
                <a:cs typeface="Arabic Typesetting" pitchFamily="66" charset="-78"/>
              </a:rPr>
              <a:t>atata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timp,o</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unica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ocazie:sa</a:t>
            </a:r>
            <a:r>
              <a:rPr lang="en-US" sz="2400" b="1" dirty="0" smtClean="0">
                <a:latin typeface="Arabic Typesetting" pitchFamily="66" charset="-78"/>
                <a:cs typeface="Arabic Typesetting" pitchFamily="66" charset="-78"/>
              </a:rPr>
              <a:t> </a:t>
            </a:r>
            <a:r>
              <a:rPr lang="en-US" sz="2400" b="1" dirty="0" err="1" smtClean="0">
                <a:latin typeface="Arabic Typesetting" pitchFamily="66" charset="-78"/>
                <a:cs typeface="Arabic Typesetting" pitchFamily="66" charset="-78"/>
              </a:rPr>
              <a:t>renasca</a:t>
            </a:r>
            <a:r>
              <a:rPr lang="en-US" sz="2400" b="1" dirty="0" smtClean="0">
                <a:latin typeface="Arabic Typesetting" pitchFamily="66" charset="-78"/>
                <a:cs typeface="Arabic Typesetting" pitchFamily="66" charset="-78"/>
              </a:rPr>
              <a:t>.</a:t>
            </a:r>
          </a:p>
          <a:p>
            <a:endParaRPr lang="en-US" sz="2400" dirty="0">
              <a:latin typeface="Arabic Typesetting" pitchFamily="66" charset="-78"/>
              <a:cs typeface="Arabic Typesetting" pitchFamily="66" charset="-78"/>
            </a:endParaRPr>
          </a:p>
        </p:txBody>
      </p:sp>
    </p:spTree>
  </p:cSld>
  <p:clrMapOvr>
    <a:masterClrMapping/>
  </p:clrMapOvr>
  <p:transition>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User\Desktop\Poze slideshow\bp1.jpg"/>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p:spPr>
      </p:pic>
      <p:sp>
        <p:nvSpPr>
          <p:cNvPr id="7" name="TextBox 6"/>
          <p:cNvSpPr txBox="1"/>
          <p:nvPr/>
        </p:nvSpPr>
        <p:spPr>
          <a:xfrm>
            <a:off x="0" y="5657671"/>
            <a:ext cx="9144000" cy="1200329"/>
          </a:xfrm>
          <a:prstGeom prst="rect">
            <a:avLst/>
          </a:prstGeom>
          <a:noFill/>
        </p:spPr>
        <p:txBody>
          <a:bodyPr wrap="square" rtlCol="0">
            <a:spAutoFit/>
          </a:bodyPr>
          <a:lstStyle/>
          <a:p>
            <a:r>
              <a:rPr lang="vi-VN" dirty="0" smtClean="0"/>
              <a:t>In ciuda primilor cativa ani,o noua perioada </a:t>
            </a:r>
            <a:r>
              <a:rPr lang="en-US" dirty="0" smtClean="0"/>
              <a:t>                 </a:t>
            </a:r>
            <a:r>
              <a:rPr lang="vi-VN" dirty="0" smtClean="0"/>
              <a:t>cumplit</a:t>
            </a:r>
            <a:r>
              <a:rPr lang="en-US" dirty="0" smtClean="0"/>
              <a:t>a </a:t>
            </a:r>
            <a:r>
              <a:rPr lang="vi-VN" dirty="0" smtClean="0"/>
              <a:t>ia nastere,o perioadă de atacuri teroriste şi conflicte între</a:t>
            </a:r>
            <a:r>
              <a:rPr lang="en-US" dirty="0" smtClean="0"/>
              <a:t>    </a:t>
            </a:r>
            <a:r>
              <a:rPr lang="vi-VN" dirty="0" smtClean="0"/>
              <a:t> guvern</a:t>
            </a:r>
            <a:r>
              <a:rPr lang="en-US" dirty="0" smtClean="0"/>
              <a:t>        </a:t>
            </a:r>
            <a:r>
              <a:rPr lang="vi-VN" dirty="0" smtClean="0"/>
              <a:t> şi mişcările de opoziţie,dand nastere in 2011 unui razboi civil</a:t>
            </a:r>
            <a:r>
              <a:rPr lang="en-US" dirty="0" smtClean="0"/>
              <a:t> </a:t>
            </a:r>
            <a:r>
              <a:rPr lang="vi-VN" dirty="0" smtClean="0"/>
              <a:t>la scara nationala,unde </a:t>
            </a:r>
            <a:r>
              <a:rPr lang="en-US" dirty="0" err="1" smtClean="0"/>
              <a:t>mii</a:t>
            </a:r>
            <a:r>
              <a:rPr lang="en-US" dirty="0" smtClean="0"/>
              <a:t> de </a:t>
            </a:r>
            <a:r>
              <a:rPr lang="en-US" dirty="0" err="1" smtClean="0"/>
              <a:t>oameni</a:t>
            </a:r>
            <a:r>
              <a:rPr lang="en-US" dirty="0" smtClean="0"/>
              <a:t> </a:t>
            </a:r>
            <a:r>
              <a:rPr lang="en-US" dirty="0" err="1" smtClean="0"/>
              <a:t>nevinovati</a:t>
            </a:r>
            <a:r>
              <a:rPr lang="vi-VN" dirty="0" smtClean="0"/>
              <a:t> sunt prinsi intre cele doua forte armate,ambele nepasatoare de victimele colaterale.</a:t>
            </a:r>
            <a:endParaRPr lang="en-US" dirty="0"/>
          </a:p>
        </p:txBody>
      </p:sp>
    </p:spTree>
  </p:cSld>
  <p:clrMapOvr>
    <a:masterClrMapping/>
  </p:clrMapOvr>
  <p:transition>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User\Desktop\Poze slideshow\2500.jpg"/>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p:spPr>
      </p:pic>
      <p:sp>
        <p:nvSpPr>
          <p:cNvPr id="5" name="TextBox 4"/>
          <p:cNvSpPr txBox="1"/>
          <p:nvPr/>
        </p:nvSpPr>
        <p:spPr>
          <a:xfrm>
            <a:off x="2133600" y="0"/>
            <a:ext cx="5486400" cy="4955203"/>
          </a:xfrm>
          <a:prstGeom prst="rect">
            <a:avLst/>
          </a:prstGeom>
          <a:noFill/>
        </p:spPr>
        <p:txBody>
          <a:bodyPr wrap="square" rtlCol="0">
            <a:spAutoFit/>
          </a:bodyPr>
          <a:lstStyle/>
          <a:p>
            <a:r>
              <a:rPr lang="en-US" sz="2000" dirty="0" err="1" smtClean="0">
                <a:solidFill>
                  <a:schemeClr val="bg1"/>
                </a:solidFill>
                <a:latin typeface="Aharoni" pitchFamily="2" charset="-79"/>
                <a:cs typeface="Aharoni" pitchFamily="2" charset="-79"/>
              </a:rPr>
              <a:t>Peste</a:t>
            </a:r>
            <a:r>
              <a:rPr lang="en-US" sz="2000" dirty="0" smtClean="0">
                <a:solidFill>
                  <a:schemeClr val="bg1"/>
                </a:solidFill>
                <a:latin typeface="Aharoni" pitchFamily="2" charset="-79"/>
                <a:cs typeface="Aharoni" pitchFamily="2" charset="-79"/>
              </a:rPr>
              <a:t> 470.000 de CIVILI DECEDATI</a:t>
            </a:r>
          </a:p>
          <a:p>
            <a:r>
              <a:rPr lang="en-US" sz="2000" dirty="0" err="1" smtClean="0">
                <a:solidFill>
                  <a:schemeClr val="bg1"/>
                </a:solidFill>
                <a:latin typeface="Aharoni" pitchFamily="2" charset="-79"/>
                <a:cs typeface="Aharoni" pitchFamily="2" charset="-79"/>
              </a:rPr>
              <a:t>Peste</a:t>
            </a:r>
            <a:r>
              <a:rPr lang="en-US" sz="2000" dirty="0" smtClean="0">
                <a:solidFill>
                  <a:schemeClr val="bg1"/>
                </a:solidFill>
                <a:latin typeface="Aharoni" pitchFamily="2" charset="-79"/>
                <a:cs typeface="Aharoni" pitchFamily="2" charset="-79"/>
              </a:rPr>
              <a:t> 5 MILIOANE de REFUGIATI</a:t>
            </a:r>
          </a:p>
          <a:p>
            <a:r>
              <a:rPr lang="en-US" sz="2000" dirty="0" smtClean="0">
                <a:solidFill>
                  <a:schemeClr val="bg1"/>
                </a:solidFill>
                <a:latin typeface="Aharoni" pitchFamily="2" charset="-79"/>
                <a:cs typeface="Aharoni" pitchFamily="2" charset="-79"/>
              </a:rPr>
              <a:t>1 MILION de REFUGIATI </a:t>
            </a:r>
            <a:r>
              <a:rPr lang="en-US" sz="2000" dirty="0" err="1" smtClean="0">
                <a:solidFill>
                  <a:schemeClr val="bg1"/>
                </a:solidFill>
                <a:latin typeface="Aharoni" pitchFamily="2" charset="-79"/>
                <a:cs typeface="Aharoni" pitchFamily="2" charset="-79"/>
              </a:rPr>
              <a:t>cauta</a:t>
            </a:r>
            <a:r>
              <a:rPr lang="en-US" sz="2000" dirty="0" smtClean="0">
                <a:solidFill>
                  <a:schemeClr val="bg1"/>
                </a:solidFill>
                <a:latin typeface="Aharoni" pitchFamily="2" charset="-79"/>
                <a:cs typeface="Aharoni" pitchFamily="2" charset="-79"/>
              </a:rPr>
              <a:t> </a:t>
            </a:r>
            <a:r>
              <a:rPr lang="en-US" sz="2000" dirty="0" err="1" smtClean="0">
                <a:solidFill>
                  <a:schemeClr val="bg1"/>
                </a:solidFill>
                <a:latin typeface="Aharoni" pitchFamily="2" charset="-79"/>
                <a:cs typeface="Aharoni" pitchFamily="2" charset="-79"/>
              </a:rPr>
              <a:t>speranta</a:t>
            </a:r>
            <a:r>
              <a:rPr lang="en-US" sz="2000" dirty="0" smtClean="0">
                <a:solidFill>
                  <a:schemeClr val="bg1"/>
                </a:solidFill>
                <a:latin typeface="Aharoni" pitchFamily="2" charset="-79"/>
                <a:cs typeface="Aharoni" pitchFamily="2" charset="-79"/>
              </a:rPr>
              <a:t> </a:t>
            </a:r>
            <a:r>
              <a:rPr lang="en-US" sz="2000" dirty="0" err="1" smtClean="0">
                <a:solidFill>
                  <a:schemeClr val="bg1"/>
                </a:solidFill>
                <a:latin typeface="Aharoni" pitchFamily="2" charset="-79"/>
                <a:cs typeface="Aharoni" pitchFamily="2" charset="-79"/>
              </a:rPr>
              <a:t>si</a:t>
            </a:r>
            <a:r>
              <a:rPr lang="en-US" sz="2000" dirty="0" smtClean="0">
                <a:solidFill>
                  <a:schemeClr val="bg1"/>
                </a:solidFill>
                <a:latin typeface="Aharoni" pitchFamily="2" charset="-79"/>
                <a:cs typeface="Aharoni" pitchFamily="2" charset="-79"/>
              </a:rPr>
              <a:t> pace in EUROPA</a:t>
            </a:r>
          </a:p>
          <a:p>
            <a:r>
              <a:rPr lang="en-US" sz="2000" dirty="0" err="1" smtClean="0">
                <a:solidFill>
                  <a:schemeClr val="bg1"/>
                </a:solidFill>
                <a:latin typeface="Aharoni" pitchFamily="2" charset="-79"/>
                <a:cs typeface="Aharoni" pitchFamily="2" charset="-79"/>
              </a:rPr>
              <a:t>Peste</a:t>
            </a:r>
            <a:r>
              <a:rPr lang="en-US" sz="2000" dirty="0" smtClean="0">
                <a:solidFill>
                  <a:schemeClr val="bg1"/>
                </a:solidFill>
                <a:latin typeface="Aharoni" pitchFamily="2" charset="-79"/>
                <a:cs typeface="Aharoni" pitchFamily="2" charset="-79"/>
              </a:rPr>
              <a:t> 13.5 MILIOANE de </a:t>
            </a:r>
            <a:r>
              <a:rPr lang="en-US" sz="2000" dirty="0" err="1" smtClean="0">
                <a:solidFill>
                  <a:schemeClr val="bg1"/>
                </a:solidFill>
                <a:latin typeface="Aharoni" pitchFamily="2" charset="-79"/>
                <a:cs typeface="Aharoni" pitchFamily="2" charset="-79"/>
              </a:rPr>
              <a:t>sirieni</a:t>
            </a:r>
            <a:r>
              <a:rPr lang="en-US" sz="2000" dirty="0" smtClean="0">
                <a:solidFill>
                  <a:schemeClr val="bg1"/>
                </a:solidFill>
                <a:latin typeface="Aharoni" pitchFamily="2" charset="-79"/>
                <a:cs typeface="Aharoni" pitchFamily="2" charset="-79"/>
              </a:rPr>
              <a:t> au </a:t>
            </a:r>
            <a:r>
              <a:rPr lang="en-US" sz="2000" dirty="0" err="1" smtClean="0">
                <a:solidFill>
                  <a:schemeClr val="bg1"/>
                </a:solidFill>
                <a:latin typeface="Aharoni" pitchFamily="2" charset="-79"/>
                <a:cs typeface="Aharoni" pitchFamily="2" charset="-79"/>
              </a:rPr>
              <a:t>nevoie</a:t>
            </a:r>
            <a:r>
              <a:rPr lang="en-US" sz="2000" dirty="0" smtClean="0">
                <a:solidFill>
                  <a:schemeClr val="bg1"/>
                </a:solidFill>
                <a:latin typeface="Aharoni" pitchFamily="2" charset="-79"/>
                <a:cs typeface="Aharoni" pitchFamily="2" charset="-79"/>
              </a:rPr>
              <a:t> de </a:t>
            </a:r>
            <a:r>
              <a:rPr lang="en-US" sz="2000" dirty="0" err="1" smtClean="0">
                <a:solidFill>
                  <a:schemeClr val="bg1"/>
                </a:solidFill>
                <a:latin typeface="Aharoni" pitchFamily="2" charset="-79"/>
                <a:cs typeface="Aharoni" pitchFamily="2" charset="-79"/>
              </a:rPr>
              <a:t>ajutor</a:t>
            </a:r>
            <a:r>
              <a:rPr lang="en-US" sz="2000" dirty="0" smtClean="0">
                <a:solidFill>
                  <a:schemeClr val="bg1"/>
                </a:solidFill>
                <a:latin typeface="Aharoni" pitchFamily="2" charset="-79"/>
                <a:cs typeface="Aharoni" pitchFamily="2" charset="-79"/>
              </a:rPr>
              <a:t> in </a:t>
            </a:r>
            <a:r>
              <a:rPr lang="en-US" sz="2000" dirty="0" err="1" smtClean="0">
                <a:solidFill>
                  <a:schemeClr val="bg1"/>
                </a:solidFill>
                <a:latin typeface="Aharoni" pitchFamily="2" charset="-79"/>
                <a:cs typeface="Aharoni" pitchFamily="2" charset="-79"/>
              </a:rPr>
              <a:t>Siria</a:t>
            </a:r>
            <a:endParaRPr lang="en-US" sz="2000" dirty="0" smtClean="0">
              <a:solidFill>
                <a:schemeClr val="bg1"/>
              </a:solidFill>
              <a:latin typeface="Aharoni" pitchFamily="2" charset="-79"/>
              <a:cs typeface="Aharoni" pitchFamily="2" charset="-79"/>
            </a:endParaRPr>
          </a:p>
          <a:p>
            <a:r>
              <a:rPr lang="en-US" sz="2000" dirty="0" smtClean="0">
                <a:solidFill>
                  <a:schemeClr val="bg1"/>
                </a:solidFill>
                <a:latin typeface="Aharoni" pitchFamily="2" charset="-79"/>
                <a:cs typeface="Aharoni" pitchFamily="2" charset="-79"/>
              </a:rPr>
              <a:t>7.7 MILIARDE DE EURO </a:t>
            </a:r>
            <a:r>
              <a:rPr lang="en-US" sz="2000" dirty="0" err="1" smtClean="0">
                <a:solidFill>
                  <a:schemeClr val="bg1"/>
                </a:solidFill>
                <a:latin typeface="Aharoni" pitchFamily="2" charset="-79"/>
                <a:cs typeface="Aharoni" pitchFamily="2" charset="-79"/>
              </a:rPr>
              <a:t>pentru</a:t>
            </a:r>
            <a:r>
              <a:rPr lang="en-US" sz="2000" dirty="0" smtClean="0">
                <a:solidFill>
                  <a:schemeClr val="bg1"/>
                </a:solidFill>
                <a:latin typeface="Aharoni" pitchFamily="2" charset="-79"/>
                <a:cs typeface="Aharoni" pitchFamily="2" charset="-79"/>
              </a:rPr>
              <a:t> </a:t>
            </a:r>
            <a:r>
              <a:rPr lang="en-US" sz="2000" dirty="0" err="1" smtClean="0">
                <a:solidFill>
                  <a:schemeClr val="bg1"/>
                </a:solidFill>
                <a:latin typeface="Aharoni" pitchFamily="2" charset="-79"/>
                <a:cs typeface="Aharoni" pitchFamily="2" charset="-79"/>
              </a:rPr>
              <a:t>nevoile</a:t>
            </a:r>
            <a:r>
              <a:rPr lang="en-US" sz="2000" dirty="0" smtClean="0">
                <a:solidFill>
                  <a:schemeClr val="bg1"/>
                </a:solidFill>
                <a:latin typeface="Aharoni" pitchFamily="2" charset="-79"/>
                <a:cs typeface="Aharoni" pitchFamily="2" charset="-79"/>
              </a:rPr>
              <a:t> de BAZA </a:t>
            </a:r>
            <a:r>
              <a:rPr lang="en-US" sz="2000" dirty="0" err="1" smtClean="0">
                <a:solidFill>
                  <a:schemeClr val="bg1"/>
                </a:solidFill>
                <a:latin typeface="Aharoni" pitchFamily="2" charset="-79"/>
                <a:cs typeface="Aharoni" pitchFamily="2" charset="-79"/>
              </a:rPr>
              <a:t>doar</a:t>
            </a:r>
            <a:r>
              <a:rPr lang="en-US" sz="2000" dirty="0" smtClean="0">
                <a:solidFill>
                  <a:schemeClr val="bg1"/>
                </a:solidFill>
                <a:latin typeface="Aharoni" pitchFamily="2" charset="-79"/>
                <a:cs typeface="Aharoni" pitchFamily="2" charset="-79"/>
              </a:rPr>
              <a:t> in 2016</a:t>
            </a:r>
          </a:p>
          <a:p>
            <a:r>
              <a:rPr lang="en-US" sz="2000" dirty="0" err="1" smtClean="0">
                <a:solidFill>
                  <a:schemeClr val="bg1"/>
                </a:solidFill>
                <a:latin typeface="Aharoni" pitchFamily="2" charset="-79"/>
                <a:cs typeface="Aharoni" pitchFamily="2" charset="-79"/>
              </a:rPr>
              <a:t>Peste</a:t>
            </a:r>
            <a:r>
              <a:rPr lang="en-US" sz="2000" dirty="0" smtClean="0">
                <a:solidFill>
                  <a:schemeClr val="bg1"/>
                </a:solidFill>
                <a:latin typeface="Aharoni" pitchFamily="2" charset="-79"/>
                <a:cs typeface="Aharoni" pitchFamily="2" charset="-79"/>
              </a:rPr>
              <a:t> 12% din POPULATIE DECEDATA</a:t>
            </a:r>
          </a:p>
          <a:p>
            <a:r>
              <a:rPr lang="en-US" sz="2000" dirty="0" smtClean="0">
                <a:solidFill>
                  <a:schemeClr val="bg1"/>
                </a:solidFill>
                <a:latin typeface="Aharoni" pitchFamily="2" charset="-79"/>
                <a:cs typeface="Aharoni" pitchFamily="2" charset="-79"/>
              </a:rPr>
              <a:t>95.5% din </a:t>
            </a:r>
            <a:r>
              <a:rPr lang="en-US" sz="2000" dirty="0" err="1" smtClean="0">
                <a:solidFill>
                  <a:schemeClr val="bg1"/>
                </a:solidFill>
                <a:latin typeface="Aharoni" pitchFamily="2" charset="-79"/>
                <a:cs typeface="Aharoni" pitchFamily="2" charset="-79"/>
              </a:rPr>
              <a:t>executiile</a:t>
            </a:r>
            <a:r>
              <a:rPr lang="en-US" sz="2000" dirty="0" smtClean="0">
                <a:solidFill>
                  <a:schemeClr val="bg1"/>
                </a:solidFill>
                <a:latin typeface="Aharoni" pitchFamily="2" charset="-79"/>
                <a:cs typeface="Aharoni" pitchFamily="2" charset="-79"/>
              </a:rPr>
              <a:t> </a:t>
            </a:r>
            <a:r>
              <a:rPr lang="en-US" sz="2000" dirty="0" err="1" smtClean="0">
                <a:solidFill>
                  <a:schemeClr val="bg1"/>
                </a:solidFill>
                <a:latin typeface="Aharoni" pitchFamily="2" charset="-79"/>
                <a:cs typeface="Aharoni" pitchFamily="2" charset="-79"/>
              </a:rPr>
              <a:t>medicilor</a:t>
            </a:r>
            <a:r>
              <a:rPr lang="en-US" sz="2000" dirty="0" smtClean="0">
                <a:solidFill>
                  <a:schemeClr val="bg1"/>
                </a:solidFill>
                <a:latin typeface="Aharoni" pitchFamily="2" charset="-79"/>
                <a:cs typeface="Aharoni" pitchFamily="2" charset="-79"/>
              </a:rPr>
              <a:t> au </a:t>
            </a:r>
            <a:r>
              <a:rPr lang="en-US" sz="2000" dirty="0" err="1" smtClean="0">
                <a:solidFill>
                  <a:schemeClr val="bg1"/>
                </a:solidFill>
                <a:latin typeface="Aharoni" pitchFamily="2" charset="-79"/>
                <a:cs typeface="Aharoni" pitchFamily="2" charset="-79"/>
              </a:rPr>
              <a:t>fost</a:t>
            </a:r>
            <a:r>
              <a:rPr lang="en-US" sz="2000" dirty="0" smtClean="0">
                <a:solidFill>
                  <a:schemeClr val="bg1"/>
                </a:solidFill>
                <a:latin typeface="Aharoni" pitchFamily="2" charset="-79"/>
                <a:cs typeface="Aharoni" pitchFamily="2" charset="-79"/>
              </a:rPr>
              <a:t> </a:t>
            </a:r>
            <a:r>
              <a:rPr lang="en-US" sz="2000" dirty="0" err="1" smtClean="0">
                <a:solidFill>
                  <a:schemeClr val="bg1"/>
                </a:solidFill>
                <a:latin typeface="Aharoni" pitchFamily="2" charset="-79"/>
                <a:cs typeface="Aharoni" pitchFamily="2" charset="-79"/>
              </a:rPr>
              <a:t>intreprinse</a:t>
            </a:r>
            <a:r>
              <a:rPr lang="en-US" sz="2000" dirty="0" smtClean="0">
                <a:solidFill>
                  <a:schemeClr val="bg1"/>
                </a:solidFill>
                <a:latin typeface="Aharoni" pitchFamily="2" charset="-79"/>
                <a:cs typeface="Aharoni" pitchFamily="2" charset="-79"/>
              </a:rPr>
              <a:t> de GUVERN</a:t>
            </a:r>
          </a:p>
          <a:p>
            <a:r>
              <a:rPr lang="en-US" sz="2000" dirty="0" err="1" smtClean="0">
                <a:solidFill>
                  <a:schemeClr val="bg1"/>
                </a:solidFill>
                <a:latin typeface="Aharoni" pitchFamily="2" charset="-79"/>
                <a:cs typeface="Aharoni" pitchFamily="2" charset="-79"/>
              </a:rPr>
              <a:t>Toate</a:t>
            </a:r>
            <a:r>
              <a:rPr lang="en-US" sz="2000" dirty="0" smtClean="0">
                <a:solidFill>
                  <a:schemeClr val="bg1"/>
                </a:solidFill>
                <a:latin typeface="Aharoni" pitchFamily="2" charset="-79"/>
                <a:cs typeface="Aharoni" pitchFamily="2" charset="-79"/>
              </a:rPr>
              <a:t> </a:t>
            </a:r>
            <a:r>
              <a:rPr lang="en-US" sz="2000" dirty="0" err="1" smtClean="0">
                <a:solidFill>
                  <a:schemeClr val="bg1"/>
                </a:solidFill>
                <a:latin typeface="Aharoni" pitchFamily="2" charset="-79"/>
                <a:cs typeface="Aharoni" pitchFamily="2" charset="-79"/>
              </a:rPr>
              <a:t>aceste</a:t>
            </a:r>
            <a:r>
              <a:rPr lang="en-US" sz="2000" dirty="0" smtClean="0">
                <a:solidFill>
                  <a:schemeClr val="bg1"/>
                </a:solidFill>
                <a:latin typeface="Aharoni" pitchFamily="2" charset="-79"/>
                <a:cs typeface="Aharoni" pitchFamily="2" charset="-79"/>
              </a:rPr>
              <a:t> </a:t>
            </a:r>
            <a:r>
              <a:rPr lang="en-US" sz="2000" dirty="0" err="1" smtClean="0">
                <a:solidFill>
                  <a:schemeClr val="bg1"/>
                </a:solidFill>
                <a:latin typeface="Aharoni" pitchFamily="2" charset="-79"/>
                <a:cs typeface="Aharoni" pitchFamily="2" charset="-79"/>
              </a:rPr>
              <a:t>statistici,luate</a:t>
            </a:r>
            <a:r>
              <a:rPr lang="en-US" sz="2000" dirty="0" smtClean="0">
                <a:solidFill>
                  <a:schemeClr val="bg1"/>
                </a:solidFill>
                <a:latin typeface="Aharoni" pitchFamily="2" charset="-79"/>
                <a:cs typeface="Aharoni" pitchFamily="2" charset="-79"/>
              </a:rPr>
              <a:t> cu 18 LUNI IN URMA.</a:t>
            </a:r>
          </a:p>
          <a:p>
            <a:endParaRPr lang="en-US" sz="2000" dirty="0" smtClean="0">
              <a:latin typeface="Aharoni" pitchFamily="2" charset="-79"/>
              <a:cs typeface="Aharoni" pitchFamily="2" charset="-79"/>
            </a:endParaRPr>
          </a:p>
          <a:p>
            <a:endParaRPr lang="en-US" dirty="0" smtClean="0"/>
          </a:p>
          <a:p>
            <a:endParaRPr lang="en-US" dirty="0"/>
          </a:p>
        </p:txBody>
      </p:sp>
    </p:spTree>
  </p:cSld>
  <p:clrMapOvr>
    <a:masterClrMapping/>
  </p:clrMapOvr>
  <p:transition>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User\Desktop\Poze slideshow\Pastor-Edward-Awabdeh-672285.jpg"/>
          <p:cNvPicPr>
            <a:picLocks noGrp="1" noChangeAspect="1" noChangeArrowheads="1"/>
          </p:cNvPicPr>
          <p:nvPr>
            <p:ph idx="1"/>
          </p:nvPr>
        </p:nvPicPr>
        <p:blipFill>
          <a:blip r:embed="rId2"/>
          <a:srcRect/>
          <a:stretch>
            <a:fillRect/>
          </a:stretch>
        </p:blipFill>
        <p:spPr bwMode="auto">
          <a:xfrm>
            <a:off x="0" y="0"/>
            <a:ext cx="9143999" cy="6857999"/>
          </a:xfrm>
          <a:prstGeom prst="rect">
            <a:avLst/>
          </a:prstGeom>
          <a:noFill/>
        </p:spPr>
      </p:pic>
      <p:sp>
        <p:nvSpPr>
          <p:cNvPr id="5" name="TextBox 4"/>
          <p:cNvSpPr txBox="1"/>
          <p:nvPr/>
        </p:nvSpPr>
        <p:spPr>
          <a:xfrm>
            <a:off x="0" y="0"/>
            <a:ext cx="5638800" cy="646331"/>
          </a:xfrm>
          <a:prstGeom prst="rect">
            <a:avLst/>
          </a:prstGeom>
          <a:noFill/>
        </p:spPr>
        <p:txBody>
          <a:bodyPr wrap="square" rtlCol="0">
            <a:spAutoFit/>
          </a:bodyPr>
          <a:lstStyle/>
          <a:p>
            <a:r>
              <a:rPr lang="en-US" dirty="0" err="1" smtClean="0">
                <a:latin typeface="Bernard MT Condensed" pitchFamily="18" charset="0"/>
              </a:rPr>
              <a:t>Zeci</a:t>
            </a:r>
            <a:r>
              <a:rPr lang="en-US" dirty="0" smtClean="0">
                <a:latin typeface="Bernard MT Condensed" pitchFamily="18" charset="0"/>
              </a:rPr>
              <a:t> de </a:t>
            </a:r>
            <a:r>
              <a:rPr lang="en-US" dirty="0" err="1" smtClean="0">
                <a:latin typeface="Bernard MT Condensed" pitchFamily="18" charset="0"/>
              </a:rPr>
              <a:t>cauze</a:t>
            </a:r>
            <a:r>
              <a:rPr lang="en-US" dirty="0" smtClean="0">
                <a:latin typeface="Bernard MT Condensed" pitchFamily="18" charset="0"/>
              </a:rPr>
              <a:t> </a:t>
            </a:r>
            <a:r>
              <a:rPr lang="en-US" dirty="0" err="1" smtClean="0">
                <a:latin typeface="Bernard MT Condensed" pitchFamily="18" charset="0"/>
              </a:rPr>
              <a:t>si</a:t>
            </a:r>
            <a:r>
              <a:rPr lang="en-US" dirty="0" smtClean="0">
                <a:latin typeface="Bernard MT Condensed" pitchFamily="18" charset="0"/>
              </a:rPr>
              <a:t> </a:t>
            </a:r>
            <a:r>
              <a:rPr lang="en-US" dirty="0" err="1" smtClean="0">
                <a:latin typeface="Bernard MT Condensed" pitchFamily="18" charset="0"/>
              </a:rPr>
              <a:t>factori</a:t>
            </a:r>
            <a:r>
              <a:rPr lang="en-US" dirty="0" smtClean="0">
                <a:latin typeface="Bernard MT Condensed" pitchFamily="18" charset="0"/>
              </a:rPr>
              <a:t> </a:t>
            </a:r>
            <a:r>
              <a:rPr lang="en-US" dirty="0" err="1" smtClean="0">
                <a:latin typeface="Bernard MT Condensed" pitchFamily="18" charset="0"/>
              </a:rPr>
              <a:t>alimenteaza</a:t>
            </a:r>
            <a:r>
              <a:rPr lang="en-US" dirty="0" smtClean="0">
                <a:latin typeface="Bernard MT Condensed" pitchFamily="18" charset="0"/>
              </a:rPr>
              <a:t> </a:t>
            </a:r>
            <a:r>
              <a:rPr lang="en-US" dirty="0" err="1" smtClean="0">
                <a:latin typeface="Bernard MT Condensed" pitchFamily="18" charset="0"/>
              </a:rPr>
              <a:t>acest</a:t>
            </a:r>
            <a:r>
              <a:rPr lang="en-US" dirty="0" smtClean="0">
                <a:latin typeface="Bernard MT Condensed" pitchFamily="18" charset="0"/>
              </a:rPr>
              <a:t> </a:t>
            </a:r>
            <a:r>
              <a:rPr lang="en-US" dirty="0" err="1" smtClean="0">
                <a:latin typeface="Bernard MT Condensed" pitchFamily="18" charset="0"/>
              </a:rPr>
              <a:t>razboi,dar</a:t>
            </a:r>
            <a:endParaRPr lang="en-US" dirty="0" smtClean="0">
              <a:latin typeface="Bernard MT Condensed" pitchFamily="18" charset="0"/>
            </a:endParaRPr>
          </a:p>
          <a:p>
            <a:r>
              <a:rPr lang="en-US" dirty="0" err="1" smtClean="0">
                <a:latin typeface="Bernard MT Condensed" pitchFamily="18" charset="0"/>
              </a:rPr>
              <a:t>niciunul</a:t>
            </a:r>
            <a:r>
              <a:rPr lang="en-US" dirty="0" smtClean="0">
                <a:latin typeface="Bernard MT Condensed" pitchFamily="18" charset="0"/>
              </a:rPr>
              <a:t> NU </a:t>
            </a:r>
            <a:r>
              <a:rPr lang="en-US" dirty="0" err="1" smtClean="0">
                <a:latin typeface="Bernard MT Condensed" pitchFamily="18" charset="0"/>
              </a:rPr>
              <a:t>este</a:t>
            </a:r>
            <a:r>
              <a:rPr lang="en-US" dirty="0" smtClean="0">
                <a:latin typeface="Bernard MT Condensed" pitchFamily="18" charset="0"/>
              </a:rPr>
              <a:t> de </a:t>
            </a:r>
            <a:r>
              <a:rPr lang="en-US" dirty="0" err="1" smtClean="0">
                <a:latin typeface="Bernard MT Condensed" pitchFamily="18" charset="0"/>
              </a:rPr>
              <a:t>natura</a:t>
            </a:r>
            <a:r>
              <a:rPr lang="en-US" dirty="0" smtClean="0">
                <a:latin typeface="Bernard MT Condensed" pitchFamily="18" charset="0"/>
              </a:rPr>
              <a:t> RELIGIOASA.</a:t>
            </a:r>
            <a:endParaRPr lang="en-US" dirty="0">
              <a:latin typeface="Bernard MT Condensed" pitchFamily="18" charset="0"/>
            </a:endParaRPr>
          </a:p>
        </p:txBody>
      </p:sp>
    </p:spTree>
  </p:cSld>
  <p:clrMapOvr>
    <a:masterClrMapping/>
  </p:clrMapOvr>
  <p:transition>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User\Desktop\Poze slideshow\206202_img650x420_img650x420_crop.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5" name="TextBox 4"/>
          <p:cNvSpPr txBox="1"/>
          <p:nvPr/>
        </p:nvSpPr>
        <p:spPr>
          <a:xfrm>
            <a:off x="3810000" y="914400"/>
            <a:ext cx="4724400" cy="369332"/>
          </a:xfrm>
          <a:prstGeom prst="rect">
            <a:avLst/>
          </a:prstGeom>
          <a:noFill/>
        </p:spPr>
        <p:txBody>
          <a:bodyPr wrap="square" rtlCol="0">
            <a:spAutoFit/>
          </a:bodyPr>
          <a:lstStyle/>
          <a:p>
            <a:endParaRPr lang="en-US" dirty="0"/>
          </a:p>
        </p:txBody>
      </p:sp>
      <p:sp>
        <p:nvSpPr>
          <p:cNvPr id="6" name="TextBox 5"/>
          <p:cNvSpPr txBox="1"/>
          <p:nvPr/>
        </p:nvSpPr>
        <p:spPr>
          <a:xfrm>
            <a:off x="4038600" y="304800"/>
            <a:ext cx="4876800" cy="2677656"/>
          </a:xfrm>
          <a:prstGeom prst="rect">
            <a:avLst/>
          </a:prstGeom>
          <a:noFill/>
        </p:spPr>
        <p:txBody>
          <a:bodyPr wrap="square" rtlCol="0">
            <a:spAutoFit/>
          </a:bodyPr>
          <a:lstStyle/>
          <a:p>
            <a:r>
              <a:rPr lang="vi-VN" sz="2400" dirty="0" smtClean="0">
                <a:solidFill>
                  <a:srgbClr val="000000"/>
                </a:solidFill>
                <a:latin typeface="Times New Roman" pitchFamily="18" charset="0"/>
                <a:ea typeface="SimHei" pitchFamily="49" charset="-122"/>
                <a:cs typeface="Aharoni" pitchFamily="2" charset="-79"/>
              </a:rPr>
              <a:t>Pornit la 15 martie 2011 în contextul creat de „Primăvar</a:t>
            </a:r>
            <a:r>
              <a:rPr lang="en-US" sz="2400" dirty="0" smtClean="0">
                <a:solidFill>
                  <a:srgbClr val="000000"/>
                </a:solidFill>
                <a:latin typeface="Bernard MT Condensed" pitchFamily="18" charset="0"/>
                <a:ea typeface="SimHei" pitchFamily="49" charset="-122"/>
                <a:cs typeface="Aharoni" pitchFamily="2" charset="-79"/>
              </a:rPr>
              <a:t>a</a:t>
            </a:r>
            <a:r>
              <a:rPr lang="vi-VN" sz="2400" dirty="0" smtClean="0">
                <a:solidFill>
                  <a:srgbClr val="000000"/>
                </a:solidFill>
                <a:latin typeface="Times New Roman" pitchFamily="18" charset="0"/>
                <a:ea typeface="SimHei" pitchFamily="49" charset="-122"/>
                <a:cs typeface="Aharoni" pitchFamily="2" charset="-79"/>
              </a:rPr>
              <a:t> Arabă”, conflictul civil sirian este dificil de rezolvat din pricina particularităţilor sale interne, dar şi din cauza intereselor divergente ale actorilor de pe scen</a:t>
            </a:r>
            <a:r>
              <a:rPr lang="en-US" sz="2400" dirty="0" smtClean="0">
                <a:solidFill>
                  <a:srgbClr val="000000"/>
                </a:solidFill>
                <a:latin typeface="Bernard MT Condensed" pitchFamily="18" charset="0"/>
                <a:ea typeface="SimHei" pitchFamily="49" charset="-122"/>
                <a:cs typeface="Aharoni" pitchFamily="2" charset="-79"/>
              </a:rPr>
              <a:t>a</a:t>
            </a:r>
            <a:r>
              <a:rPr lang="vi-VN" sz="2400" dirty="0" smtClean="0">
                <a:solidFill>
                  <a:srgbClr val="000000"/>
                </a:solidFill>
                <a:latin typeface="Times New Roman" pitchFamily="18" charset="0"/>
                <a:ea typeface="SimHei" pitchFamily="49" charset="-122"/>
                <a:cs typeface="Aharoni" pitchFamily="2" charset="-79"/>
              </a:rPr>
              <a:t> politică internaţională.</a:t>
            </a:r>
            <a:endParaRPr lang="en-US" sz="2400" dirty="0">
              <a:latin typeface="Bernard MT Condensed" pitchFamily="18" charset="0"/>
              <a:ea typeface="SimHei" pitchFamily="49" charset="-122"/>
              <a:cs typeface="Aharoni" pitchFamily="2" charset="-79"/>
            </a:endParaRPr>
          </a:p>
        </p:txBody>
      </p:sp>
    </p:spTree>
  </p:cSld>
  <p:clrMapOvr>
    <a:masterClrMapping/>
  </p:clrMapOvr>
  <p:transition>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0" y="152400"/>
            <a:ext cx="6172200" cy="923330"/>
          </a:xfrm>
          <a:prstGeom prst="rect">
            <a:avLst/>
          </a:prstGeom>
          <a:noFill/>
        </p:spPr>
        <p:txBody>
          <a:bodyPr wrap="square" rtlCol="0">
            <a:spAutoFit/>
          </a:bodyPr>
          <a:lstStyle/>
          <a:p>
            <a:r>
              <a:rPr lang="en-US" sz="54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Parti</a:t>
            </a: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54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combatante</a:t>
            </a:r>
            <a:endParaRPr lang="en-US" sz="5400" dirty="0"/>
          </a:p>
        </p:txBody>
      </p:sp>
      <p:sp>
        <p:nvSpPr>
          <p:cNvPr id="5" name="TextBox 4"/>
          <p:cNvSpPr txBox="1"/>
          <p:nvPr/>
        </p:nvSpPr>
        <p:spPr>
          <a:xfrm>
            <a:off x="381000" y="1447800"/>
            <a:ext cx="3048000" cy="2031325"/>
          </a:xfrm>
          <a:prstGeom prst="rect">
            <a:avLst/>
          </a:prstGeom>
          <a:noFill/>
        </p:spPr>
        <p:txBody>
          <a:bodyPr wrap="square" rtlCol="0">
            <a:spAutoFit/>
          </a:bodyPr>
          <a:lstStyle/>
          <a:p>
            <a:r>
              <a:rPr lang="en-US" dirty="0" smtClean="0"/>
              <a:t> </a:t>
            </a:r>
            <a:r>
              <a:rPr lang="en-US" b="1" dirty="0" err="1" smtClean="0">
                <a:latin typeface="Times New Roman" pitchFamily="18" charset="0"/>
                <a:cs typeface="Times New Roman" pitchFamily="18" charset="0"/>
              </a:rPr>
              <a:t>Guvernul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t>
            </a:r>
            <a:r>
              <a:rPr lang="en-US" b="1" dirty="0" err="1" smtClean="0">
                <a:latin typeface="Times New Roman" pitchFamily="18" charset="0"/>
                <a:cs typeface="Times New Roman" pitchFamily="18" charset="0"/>
              </a:rPr>
              <a:t>usținut</a:t>
            </a:r>
            <a:r>
              <a:rPr lang="en-US" b="1" dirty="0" smtClean="0">
                <a:latin typeface="Times New Roman" pitchFamily="18" charset="0"/>
                <a:cs typeface="Times New Roman" pitchFamily="18" charset="0"/>
              </a:rPr>
              <a:t> de:</a:t>
            </a:r>
          </a:p>
          <a:p>
            <a:pPr>
              <a:buFont typeface="Arial" pitchFamily="34" charset="0"/>
              <a:buChar char="•"/>
            </a:pPr>
            <a:r>
              <a:rPr lang="en-US" dirty="0" smtClean="0">
                <a:latin typeface="Times New Roman" pitchFamily="18" charset="0"/>
                <a:cs typeface="Times New Roman" pitchFamily="18" charset="0"/>
              </a:rPr>
              <a:t> Iran</a:t>
            </a:r>
          </a:p>
          <a:p>
            <a:pPr>
              <a:buFont typeface="Arial" pitchFamily="34" charset="0"/>
              <a:buChar char="•"/>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Rusia</a:t>
            </a:r>
            <a:endParaRPr lang="en-US" dirty="0" smtClean="0">
              <a:latin typeface="Times New Roman" pitchFamily="18" charset="0"/>
              <a:cs typeface="Times New Roman" pitchFamily="18" charset="0"/>
            </a:endParaRPr>
          </a:p>
          <a:p>
            <a:pPr>
              <a:buFont typeface="Arial" pitchFamily="34" charset="0"/>
              <a:buChar char="•"/>
            </a:pPr>
            <a:r>
              <a:rPr lang="en-US" dirty="0" smtClean="0">
                <a:latin typeface="Times New Roman" pitchFamily="18" charset="0"/>
                <a:cs typeface="Times New Roman" pitchFamily="18" charset="0"/>
              </a:rPr>
              <a:t> China</a:t>
            </a:r>
          </a:p>
          <a:p>
            <a:pPr>
              <a:buFont typeface="Arial" pitchFamily="34" charset="0"/>
              <a:buChar char="•"/>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Koreea</a:t>
            </a:r>
            <a:r>
              <a:rPr lang="en-US" dirty="0" smtClean="0">
                <a:latin typeface="Times New Roman" pitchFamily="18" charset="0"/>
                <a:cs typeface="Times New Roman" pitchFamily="18" charset="0"/>
              </a:rPr>
              <a:t> de Nord</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a:p>
            <a:endParaRPr lang="en-US" dirty="0"/>
          </a:p>
        </p:txBody>
      </p:sp>
      <p:sp>
        <p:nvSpPr>
          <p:cNvPr id="6" name="TextBox 5"/>
          <p:cNvSpPr txBox="1"/>
          <p:nvPr/>
        </p:nvSpPr>
        <p:spPr>
          <a:xfrm>
            <a:off x="3276600" y="1447800"/>
            <a:ext cx="2743200" cy="2308324"/>
          </a:xfrm>
          <a:prstGeom prst="rect">
            <a:avLst/>
          </a:prstGeom>
          <a:noFill/>
        </p:spPr>
        <p:txBody>
          <a:bodyPr wrap="square" rtlCol="0">
            <a:spAutoFit/>
          </a:bodyPr>
          <a:lstStyle/>
          <a:p>
            <a:r>
              <a:rPr lang="vi-VN" b="1" dirty="0" smtClean="0"/>
              <a:t>Opoziția</a:t>
            </a:r>
            <a:r>
              <a:rPr lang="en-US" b="1" dirty="0" smtClean="0"/>
              <a:t> s</a:t>
            </a:r>
            <a:r>
              <a:rPr lang="vi-VN" b="1" dirty="0" smtClean="0"/>
              <a:t>usținută de:</a:t>
            </a:r>
            <a:endParaRPr lang="en-US" dirty="0" smtClean="0"/>
          </a:p>
          <a:p>
            <a:pPr>
              <a:buFont typeface="Arial" pitchFamily="34" charset="0"/>
              <a:buChar char="•"/>
            </a:pPr>
            <a:r>
              <a:rPr lang="en-US" dirty="0" smtClean="0"/>
              <a:t> </a:t>
            </a:r>
            <a:r>
              <a:rPr lang="en-US" dirty="0" smtClean="0">
                <a:latin typeface="Times New Roman" pitchFamily="18" charset="0"/>
                <a:cs typeface="Times New Roman" pitchFamily="18" charset="0"/>
              </a:rPr>
              <a:t>Qatar</a:t>
            </a:r>
          </a:p>
          <a:p>
            <a:pPr>
              <a:buFont typeface="Arial" pitchFamily="34" charset="0"/>
              <a:buChar char="•"/>
            </a:pPr>
            <a:r>
              <a:rPr lang="en-US" dirty="0" smtClean="0">
                <a:latin typeface="Times New Roman" pitchFamily="18" charset="0"/>
                <a:cs typeface="Times New Roman" pitchFamily="18" charset="0"/>
              </a:rPr>
              <a:t> Arabia </a:t>
            </a:r>
            <a:r>
              <a:rPr lang="vi-VN" dirty="0" smtClean="0">
                <a:latin typeface="Times New Roman" pitchFamily="18" charset="0"/>
                <a:cs typeface="Times New Roman" pitchFamily="18" charset="0"/>
              </a:rPr>
              <a:t>Saudită </a:t>
            </a:r>
            <a:endParaRPr lang="en-US" dirty="0" smtClean="0">
              <a:latin typeface="Times New Roman" pitchFamily="18" charset="0"/>
              <a:cs typeface="Times New Roman" pitchFamily="18" charset="0"/>
            </a:endParaRPr>
          </a:p>
          <a:p>
            <a:pPr>
              <a:buFont typeface="Arial" pitchFamily="34" charset="0"/>
              <a:buChar char="•"/>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Turcia</a:t>
            </a:r>
            <a:endParaRPr lang="en-US" dirty="0" smtClean="0">
              <a:latin typeface="Times New Roman" pitchFamily="18" charset="0"/>
              <a:cs typeface="Times New Roman" pitchFamily="18" charset="0"/>
            </a:endParaRPr>
          </a:p>
          <a:p>
            <a:pPr>
              <a:buFont typeface="Arial" pitchFamily="34" charset="0"/>
              <a:buChar char="•"/>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Statele</a:t>
            </a:r>
            <a:r>
              <a:rPr lang="en-US" dirty="0" smtClean="0">
                <a:latin typeface="Times New Roman" pitchFamily="18" charset="0"/>
                <a:cs typeface="Times New Roman" pitchFamily="18" charset="0"/>
              </a:rPr>
              <a:t> Unite</a:t>
            </a:r>
          </a:p>
          <a:p>
            <a:pPr>
              <a:buFont typeface="Arial" pitchFamily="34" charset="0"/>
              <a:buChar char="•"/>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Franta</a:t>
            </a:r>
            <a:endParaRPr lang="en-US" dirty="0" smtClean="0">
              <a:latin typeface="Times New Roman" pitchFamily="18" charset="0"/>
              <a:cs typeface="Times New Roman" pitchFamily="18" charset="0"/>
            </a:endParaRPr>
          </a:p>
          <a:p>
            <a:pPr>
              <a:buFont typeface="Arial" pitchFamily="34" charset="0"/>
              <a:buChar char="•"/>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Libia</a:t>
            </a:r>
            <a:r>
              <a:rPr lang="vi-VN" dirty="0" smtClean="0"/>
              <a:t/>
            </a:r>
            <a:br>
              <a:rPr lang="vi-VN" dirty="0" smtClean="0"/>
            </a:br>
            <a:r>
              <a:rPr lang="vi-VN" dirty="0" smtClean="0"/>
              <a:t> </a:t>
            </a:r>
            <a:endParaRPr lang="en-US" dirty="0"/>
          </a:p>
        </p:txBody>
      </p:sp>
      <p:sp>
        <p:nvSpPr>
          <p:cNvPr id="7" name="TextBox 6"/>
          <p:cNvSpPr txBox="1"/>
          <p:nvPr/>
        </p:nvSpPr>
        <p:spPr>
          <a:xfrm>
            <a:off x="6096000" y="1447800"/>
            <a:ext cx="2514600" cy="1477328"/>
          </a:xfrm>
          <a:prstGeom prst="rect">
            <a:avLst/>
          </a:prstGeom>
          <a:noFill/>
        </p:spPr>
        <p:txBody>
          <a:bodyPr wrap="square" rtlCol="0">
            <a:spAutoFit/>
          </a:bodyPr>
          <a:lstStyle/>
          <a:p>
            <a:r>
              <a:rPr lang="en-US" b="1" dirty="0" err="1" smtClean="0">
                <a:latin typeface="Times New Roman" pitchFamily="18" charset="0"/>
                <a:cs typeface="Times New Roman" pitchFamily="18" charset="0"/>
              </a:rPr>
              <a:t>Grupari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opozante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extremiste</a:t>
            </a:r>
            <a:r>
              <a:rPr lang="en-US" b="1" dirty="0" smtClean="0">
                <a:latin typeface="Times New Roman" pitchFamily="18" charset="0"/>
                <a:cs typeface="Times New Roman" pitchFamily="18" charset="0"/>
              </a:rPr>
              <a:t>:</a:t>
            </a:r>
          </a:p>
          <a:p>
            <a:pPr fontAlgn="t">
              <a:buFont typeface="Arial" pitchFamily="34" charset="0"/>
              <a:buChar char="•"/>
            </a:pPr>
            <a:r>
              <a:rPr lang="en-US" dirty="0" smtClean="0">
                <a:latin typeface="Times New Roman" pitchFamily="18" charset="0"/>
                <a:cs typeface="Times New Roman" pitchFamily="18" charset="0"/>
              </a:rPr>
              <a:t> al-</a:t>
            </a:r>
            <a:r>
              <a:rPr lang="en-US" dirty="0" err="1" smtClean="0">
                <a:latin typeface="Times New Roman" pitchFamily="18" charset="0"/>
                <a:cs typeface="Times New Roman" pitchFamily="18" charset="0"/>
              </a:rPr>
              <a:t>Nusra</a:t>
            </a:r>
            <a:endParaRPr lang="en-US" dirty="0" smtClean="0">
              <a:latin typeface="Times New Roman" pitchFamily="18" charset="0"/>
              <a:cs typeface="Times New Roman" pitchFamily="18" charset="0"/>
            </a:endParaRPr>
          </a:p>
          <a:p>
            <a:pPr>
              <a:buFont typeface="Arial" pitchFamily="34" charset="0"/>
              <a:buChar char="•"/>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Statul</a:t>
            </a:r>
            <a:r>
              <a:rPr lang="en-US" dirty="0" smtClean="0">
                <a:latin typeface="Times New Roman" pitchFamily="18" charset="0"/>
                <a:cs typeface="Times New Roman" pitchFamily="18" charset="0"/>
              </a:rPr>
              <a:t> Islamic </a:t>
            </a:r>
            <a:r>
              <a:rPr lang="en-US" dirty="0" err="1" smtClean="0">
                <a:latin typeface="Times New Roman" pitchFamily="18" charset="0"/>
                <a:cs typeface="Times New Roman" pitchFamily="18" charset="0"/>
              </a:rPr>
              <a:t>în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Irak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și</a:t>
            </a:r>
            <a:r>
              <a:rPr lang="en-US" dirty="0" smtClean="0">
                <a:latin typeface="Times New Roman" pitchFamily="18" charset="0"/>
                <a:cs typeface="Times New Roman" pitchFamily="18" charset="0"/>
              </a:rPr>
              <a:t> Levant(ISIS)</a:t>
            </a:r>
            <a:endParaRPr lang="en-US" dirty="0">
              <a:latin typeface="Times New Roman" pitchFamily="18" charset="0"/>
              <a:cs typeface="Times New Roman" pitchFamily="18" charset="0"/>
            </a:endParaRPr>
          </a:p>
        </p:txBody>
      </p:sp>
      <p:pic>
        <p:nvPicPr>
          <p:cNvPr id="8" name="Picture 7" descr="Al Nusra.png"/>
          <p:cNvPicPr>
            <a:picLocks noChangeAspect="1"/>
          </p:cNvPicPr>
          <p:nvPr/>
        </p:nvPicPr>
        <p:blipFill>
          <a:blip r:embed="rId2" cstate="print"/>
          <a:stretch>
            <a:fillRect/>
          </a:stretch>
        </p:blipFill>
        <p:spPr>
          <a:xfrm>
            <a:off x="6096000" y="3276600"/>
            <a:ext cx="1409924" cy="838200"/>
          </a:xfrm>
          <a:prstGeom prst="rect">
            <a:avLst/>
          </a:prstGeom>
        </p:spPr>
      </p:pic>
      <p:pic>
        <p:nvPicPr>
          <p:cNvPr id="9" name="Picture 8" descr="Arabia Saudita.jpg"/>
          <p:cNvPicPr>
            <a:picLocks noChangeAspect="1"/>
          </p:cNvPicPr>
          <p:nvPr/>
        </p:nvPicPr>
        <p:blipFill>
          <a:blip r:embed="rId3" cstate="print"/>
          <a:stretch>
            <a:fillRect/>
          </a:stretch>
        </p:blipFill>
        <p:spPr>
          <a:xfrm>
            <a:off x="4038600" y="3581400"/>
            <a:ext cx="838200" cy="510778"/>
          </a:xfrm>
          <a:prstGeom prst="rect">
            <a:avLst/>
          </a:prstGeom>
        </p:spPr>
      </p:pic>
      <p:pic>
        <p:nvPicPr>
          <p:cNvPr id="10" name="Picture 9" descr="China.jpg"/>
          <p:cNvPicPr>
            <a:picLocks noChangeAspect="1"/>
          </p:cNvPicPr>
          <p:nvPr/>
        </p:nvPicPr>
        <p:blipFill>
          <a:blip r:embed="rId4"/>
          <a:stretch>
            <a:fillRect/>
          </a:stretch>
        </p:blipFill>
        <p:spPr>
          <a:xfrm>
            <a:off x="152400" y="3733800"/>
            <a:ext cx="870635" cy="584660"/>
          </a:xfrm>
          <a:prstGeom prst="rect">
            <a:avLst/>
          </a:prstGeom>
        </p:spPr>
      </p:pic>
      <p:pic>
        <p:nvPicPr>
          <p:cNvPr id="11" name="Picture 10" descr="Flag_of_France.svg.png"/>
          <p:cNvPicPr>
            <a:picLocks noChangeAspect="1"/>
          </p:cNvPicPr>
          <p:nvPr/>
        </p:nvPicPr>
        <p:blipFill>
          <a:blip r:embed="rId5"/>
          <a:stretch>
            <a:fillRect/>
          </a:stretch>
        </p:blipFill>
        <p:spPr>
          <a:xfrm>
            <a:off x="3124200" y="4953000"/>
            <a:ext cx="762000" cy="508000"/>
          </a:xfrm>
          <a:prstGeom prst="rect">
            <a:avLst/>
          </a:prstGeom>
        </p:spPr>
      </p:pic>
      <p:pic>
        <p:nvPicPr>
          <p:cNvPr id="12" name="Picture 11" descr="Flag_of_the_United_States.svg.png"/>
          <p:cNvPicPr>
            <a:picLocks noChangeAspect="1"/>
          </p:cNvPicPr>
          <p:nvPr/>
        </p:nvPicPr>
        <p:blipFill>
          <a:blip r:embed="rId6"/>
          <a:stretch>
            <a:fillRect/>
          </a:stretch>
        </p:blipFill>
        <p:spPr>
          <a:xfrm>
            <a:off x="4038600" y="4267200"/>
            <a:ext cx="921475" cy="486157"/>
          </a:xfrm>
          <a:prstGeom prst="rect">
            <a:avLst/>
          </a:prstGeom>
        </p:spPr>
      </p:pic>
      <p:pic>
        <p:nvPicPr>
          <p:cNvPr id="13" name="Picture 12" descr="Iran.png"/>
          <p:cNvPicPr>
            <a:picLocks noChangeAspect="1"/>
          </p:cNvPicPr>
          <p:nvPr/>
        </p:nvPicPr>
        <p:blipFill>
          <a:blip r:embed="rId7" cstate="print"/>
          <a:stretch>
            <a:fillRect/>
          </a:stretch>
        </p:blipFill>
        <p:spPr>
          <a:xfrm>
            <a:off x="152400" y="3048000"/>
            <a:ext cx="916800" cy="523951"/>
          </a:xfrm>
          <a:prstGeom prst="rect">
            <a:avLst/>
          </a:prstGeom>
        </p:spPr>
      </p:pic>
      <p:pic>
        <p:nvPicPr>
          <p:cNvPr id="14" name="Picture 13" descr="Isis.jpg"/>
          <p:cNvPicPr>
            <a:picLocks noChangeAspect="1"/>
          </p:cNvPicPr>
          <p:nvPr/>
        </p:nvPicPr>
        <p:blipFill>
          <a:blip r:embed="rId8" cstate="print"/>
          <a:stretch>
            <a:fillRect/>
          </a:stretch>
        </p:blipFill>
        <p:spPr>
          <a:xfrm>
            <a:off x="6096000" y="4267200"/>
            <a:ext cx="1117600" cy="838200"/>
          </a:xfrm>
          <a:prstGeom prst="rect">
            <a:avLst/>
          </a:prstGeom>
        </p:spPr>
      </p:pic>
      <p:pic>
        <p:nvPicPr>
          <p:cNvPr id="15" name="Picture 14" descr="Koreea de Nord.png"/>
          <p:cNvPicPr>
            <a:picLocks noChangeAspect="1"/>
          </p:cNvPicPr>
          <p:nvPr/>
        </p:nvPicPr>
        <p:blipFill>
          <a:blip r:embed="rId9" cstate="print"/>
          <a:stretch>
            <a:fillRect/>
          </a:stretch>
        </p:blipFill>
        <p:spPr>
          <a:xfrm>
            <a:off x="1143000" y="3733800"/>
            <a:ext cx="1068000" cy="534000"/>
          </a:xfrm>
          <a:prstGeom prst="rect">
            <a:avLst/>
          </a:prstGeom>
        </p:spPr>
      </p:pic>
      <p:pic>
        <p:nvPicPr>
          <p:cNvPr id="16" name="Picture 15" descr="Libia.jpg"/>
          <p:cNvPicPr>
            <a:picLocks noChangeAspect="1"/>
          </p:cNvPicPr>
          <p:nvPr/>
        </p:nvPicPr>
        <p:blipFill>
          <a:blip r:embed="rId10" cstate="print"/>
          <a:stretch>
            <a:fillRect/>
          </a:stretch>
        </p:blipFill>
        <p:spPr>
          <a:xfrm>
            <a:off x="4038600" y="4876800"/>
            <a:ext cx="838200" cy="558800"/>
          </a:xfrm>
          <a:prstGeom prst="rect">
            <a:avLst/>
          </a:prstGeom>
        </p:spPr>
      </p:pic>
      <p:pic>
        <p:nvPicPr>
          <p:cNvPr id="17" name="Picture 16" descr="Qatar.jpg"/>
          <p:cNvPicPr>
            <a:picLocks noChangeAspect="1"/>
          </p:cNvPicPr>
          <p:nvPr/>
        </p:nvPicPr>
        <p:blipFill>
          <a:blip r:embed="rId11" cstate="print"/>
          <a:stretch>
            <a:fillRect/>
          </a:stretch>
        </p:blipFill>
        <p:spPr>
          <a:xfrm>
            <a:off x="3101197" y="3581400"/>
            <a:ext cx="785003" cy="533400"/>
          </a:xfrm>
          <a:prstGeom prst="rect">
            <a:avLst/>
          </a:prstGeom>
        </p:spPr>
      </p:pic>
      <p:pic>
        <p:nvPicPr>
          <p:cNvPr id="18" name="Picture 17" descr="Rusia.jpg"/>
          <p:cNvPicPr>
            <a:picLocks noChangeAspect="1"/>
          </p:cNvPicPr>
          <p:nvPr/>
        </p:nvPicPr>
        <p:blipFill>
          <a:blip r:embed="rId12" cstate="print"/>
          <a:stretch>
            <a:fillRect/>
          </a:stretch>
        </p:blipFill>
        <p:spPr>
          <a:xfrm>
            <a:off x="1143000" y="3024100"/>
            <a:ext cx="838200" cy="558800"/>
          </a:xfrm>
          <a:prstGeom prst="rect">
            <a:avLst/>
          </a:prstGeom>
        </p:spPr>
      </p:pic>
      <p:pic>
        <p:nvPicPr>
          <p:cNvPr id="19" name="Picture 18" descr="Turcia.jpg"/>
          <p:cNvPicPr>
            <a:picLocks noChangeAspect="1"/>
          </p:cNvPicPr>
          <p:nvPr/>
        </p:nvPicPr>
        <p:blipFill>
          <a:blip r:embed="rId13" cstate="print"/>
          <a:stretch>
            <a:fillRect/>
          </a:stretch>
        </p:blipFill>
        <p:spPr>
          <a:xfrm>
            <a:off x="3124200" y="4267200"/>
            <a:ext cx="762000" cy="506730"/>
          </a:xfrm>
          <a:prstGeom prst="rect">
            <a:avLst/>
          </a:prstGeom>
        </p:spPr>
      </p:pic>
    </p:spTree>
  </p:cSld>
  <p:clrMapOvr>
    <a:masterClrMapping/>
  </p:clrMapOvr>
  <p:transition>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user\Desktop\379638.jpg"/>
          <p:cNvPicPr>
            <a:picLocks noGrp="1" noChangeAspect="1" noChangeArrowheads="1"/>
          </p:cNvPicPr>
          <p:nvPr>
            <p:ph idx="1"/>
          </p:nvPr>
        </p:nvPicPr>
        <p:blipFill>
          <a:blip r:embed="rId2" cstate="print"/>
          <a:srcRect/>
          <a:stretch>
            <a:fillRect/>
          </a:stretch>
        </p:blipFill>
        <p:spPr bwMode="auto">
          <a:xfrm>
            <a:off x="0" y="1"/>
            <a:ext cx="9144000" cy="6857999"/>
          </a:xfrm>
          <a:prstGeom prst="rect">
            <a:avLst/>
          </a:prstGeom>
          <a:noFill/>
        </p:spPr>
      </p:pic>
      <p:sp>
        <p:nvSpPr>
          <p:cNvPr id="5" name="TextBox 4"/>
          <p:cNvSpPr txBox="1"/>
          <p:nvPr/>
        </p:nvSpPr>
        <p:spPr>
          <a:xfrm>
            <a:off x="304800" y="609600"/>
            <a:ext cx="8839200" cy="646331"/>
          </a:xfrm>
          <a:prstGeom prst="rect">
            <a:avLst/>
          </a:prstGeom>
          <a:noFill/>
        </p:spPr>
        <p:txBody>
          <a:bodyPr wrap="square" rtlCol="0">
            <a:spAutoFit/>
          </a:bodyPr>
          <a:lstStyle/>
          <a:p>
            <a:r>
              <a:rPr lang="en-US" sz="3600" dirty="0" smtClean="0">
                <a:latin typeface="Franklin Gothic Heavy" pitchFamily="34" charset="0"/>
              </a:rPr>
              <a:t>De </a:t>
            </a:r>
            <a:r>
              <a:rPr lang="en-US" sz="3600" dirty="0" err="1" smtClean="0">
                <a:latin typeface="Franklin Gothic Heavy" pitchFamily="34" charset="0"/>
              </a:rPr>
              <a:t>ce</a:t>
            </a:r>
            <a:r>
              <a:rPr lang="en-US" sz="3600" dirty="0" smtClean="0">
                <a:latin typeface="Franklin Gothic Heavy" pitchFamily="34" charset="0"/>
              </a:rPr>
              <a:t> </a:t>
            </a:r>
            <a:r>
              <a:rPr lang="en-US" sz="3600" dirty="0" err="1" smtClean="0">
                <a:latin typeface="Franklin Gothic Heavy" pitchFamily="34" charset="0"/>
              </a:rPr>
              <a:t>atat</a:t>
            </a:r>
            <a:r>
              <a:rPr lang="en-US" sz="3600" dirty="0" smtClean="0">
                <a:latin typeface="Franklin Gothic Heavy" pitchFamily="34" charset="0"/>
              </a:rPr>
              <a:t> de </a:t>
            </a:r>
            <a:r>
              <a:rPr lang="en-US" sz="3600" dirty="0" err="1" smtClean="0">
                <a:latin typeface="Franklin Gothic Heavy" pitchFamily="34" charset="0"/>
              </a:rPr>
              <a:t>multe</a:t>
            </a:r>
            <a:r>
              <a:rPr lang="en-US" sz="3600" dirty="0" smtClean="0">
                <a:latin typeface="Franklin Gothic Heavy" pitchFamily="34" charset="0"/>
              </a:rPr>
              <a:t> </a:t>
            </a:r>
            <a:r>
              <a:rPr lang="en-US" sz="3600" dirty="0" err="1" smtClean="0">
                <a:latin typeface="Franklin Gothic Heavy" pitchFamily="34" charset="0"/>
              </a:rPr>
              <a:t>parti</a:t>
            </a:r>
            <a:r>
              <a:rPr lang="en-US" sz="3600" dirty="0" smtClean="0">
                <a:latin typeface="Franklin Gothic Heavy" pitchFamily="34" charset="0"/>
              </a:rPr>
              <a:t> </a:t>
            </a:r>
            <a:r>
              <a:rPr lang="en-US" sz="3600" dirty="0" err="1" smtClean="0">
                <a:latin typeface="Franklin Gothic Heavy" pitchFamily="34" charset="0"/>
              </a:rPr>
              <a:t>combatante</a:t>
            </a:r>
            <a:r>
              <a:rPr lang="en-US" sz="3600" dirty="0" smtClean="0">
                <a:latin typeface="Franklin Gothic Heavy" pitchFamily="34" charset="0"/>
              </a:rPr>
              <a:t>?</a:t>
            </a:r>
            <a:endParaRPr lang="en-US" sz="3600" dirty="0">
              <a:latin typeface="Franklin Gothic Heavy" pitchFamily="34" charset="0"/>
            </a:endParaRPr>
          </a:p>
        </p:txBody>
      </p:sp>
    </p:spTree>
  </p:cSld>
  <p:clrMapOvr>
    <a:masterClrMapping/>
  </p:clrMapOvr>
  <p:transition>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1" name="Picture 3" descr="C:\Users\user\Desktop\BGImage_BlackGold.jpg"/>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p:spPr>
      </p:pic>
      <p:sp>
        <p:nvSpPr>
          <p:cNvPr id="9" name="TextBox 8"/>
          <p:cNvSpPr txBox="1"/>
          <p:nvPr/>
        </p:nvSpPr>
        <p:spPr>
          <a:xfrm>
            <a:off x="4114800" y="0"/>
            <a:ext cx="6172200" cy="1477328"/>
          </a:xfrm>
          <a:prstGeom prst="rect">
            <a:avLst/>
          </a:prstGeom>
          <a:noFill/>
        </p:spPr>
        <p:txBody>
          <a:bodyPr wrap="square" rtlCol="0">
            <a:spAutoFit/>
          </a:bodyPr>
          <a:lstStyle/>
          <a:p>
            <a:r>
              <a:rPr lang="en-US" sz="5400" dirty="0" err="1" smtClean="0">
                <a:latin typeface="Bernard MT Condensed" pitchFamily="18" charset="0"/>
              </a:rPr>
              <a:t>Cursa</a:t>
            </a:r>
            <a:r>
              <a:rPr lang="en-US" sz="5400" dirty="0" smtClean="0">
                <a:latin typeface="Bernard MT Condensed" pitchFamily="18" charset="0"/>
              </a:rPr>
              <a:t> </a:t>
            </a:r>
            <a:r>
              <a:rPr lang="en-US" sz="5400" dirty="0" err="1" smtClean="0">
                <a:latin typeface="Bernard MT Condensed" pitchFamily="18" charset="0"/>
              </a:rPr>
              <a:t>dupa</a:t>
            </a:r>
            <a:r>
              <a:rPr lang="en-US" sz="5400" dirty="0" smtClean="0">
                <a:latin typeface="Bernard MT Condensed" pitchFamily="18" charset="0"/>
              </a:rPr>
              <a:t> </a:t>
            </a:r>
            <a:r>
              <a:rPr lang="en-US" sz="5400" dirty="0" err="1" smtClean="0">
                <a:latin typeface="Bernard MT Condensed" pitchFamily="18" charset="0"/>
              </a:rPr>
              <a:t>resurse</a:t>
            </a:r>
            <a:endParaRPr lang="en-US" sz="5400" dirty="0" smtClean="0">
              <a:latin typeface="Bernard MT Condensed" pitchFamily="18" charset="0"/>
            </a:endParaRPr>
          </a:p>
          <a:p>
            <a:endParaRPr lang="en-US" dirty="0" smtClean="0"/>
          </a:p>
          <a:p>
            <a:r>
              <a:rPr lang="en-US" dirty="0" smtClean="0"/>
              <a:t> </a:t>
            </a:r>
            <a:endParaRPr lang="en-US" dirty="0"/>
          </a:p>
        </p:txBody>
      </p:sp>
    </p:spTree>
  </p:cSld>
  <p:clrMapOvr>
    <a:masterClrMapping/>
  </p:clrMapOvr>
  <p:transition>
    <p:pu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user\Desktop\1919262.jpg"/>
          <p:cNvPicPr>
            <a:picLocks noGrp="1" noChangeAspect="1" noChangeArrowheads="1"/>
          </p:cNvPicPr>
          <p:nvPr>
            <p:ph idx="1"/>
          </p:nvPr>
        </p:nvPicPr>
        <p:blipFill>
          <a:blip r:embed="rId2"/>
          <a:srcRect/>
          <a:stretch>
            <a:fillRect/>
          </a:stretch>
        </p:blipFill>
        <p:spPr bwMode="auto">
          <a:xfrm>
            <a:off x="0" y="0"/>
            <a:ext cx="9143999" cy="6857999"/>
          </a:xfrm>
          <a:prstGeom prst="rect">
            <a:avLst/>
          </a:prstGeom>
          <a:noFill/>
        </p:spPr>
      </p:pic>
      <p:sp>
        <p:nvSpPr>
          <p:cNvPr id="7" name="TextBox 6"/>
          <p:cNvSpPr txBox="1"/>
          <p:nvPr/>
        </p:nvSpPr>
        <p:spPr>
          <a:xfrm>
            <a:off x="4648200" y="0"/>
            <a:ext cx="4191000" cy="7571303"/>
          </a:xfrm>
          <a:prstGeom prst="rect">
            <a:avLst/>
          </a:prstGeom>
          <a:noFill/>
        </p:spPr>
        <p:txBody>
          <a:bodyPr wrap="square" rtlCol="0">
            <a:spAutoFit/>
          </a:bodyPr>
          <a:lstStyle/>
          <a:p>
            <a:r>
              <a:rPr lang="en-US" b="1" dirty="0" err="1" smtClean="0">
                <a:solidFill>
                  <a:schemeClr val="bg1"/>
                </a:solidFill>
                <a:latin typeface="Aharoni" pitchFamily="2" charset="-79"/>
                <a:cs typeface="Aharoni" pitchFamily="2" charset="-79"/>
              </a:rPr>
              <a:t>Siria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dispune</a:t>
            </a:r>
            <a:r>
              <a:rPr lang="en-US" b="1" dirty="0" smtClean="0">
                <a:solidFill>
                  <a:schemeClr val="bg1"/>
                </a:solidFill>
                <a:latin typeface="Aharoni" pitchFamily="2" charset="-79"/>
                <a:cs typeface="Aharoni" pitchFamily="2" charset="-79"/>
              </a:rPr>
              <a:t> de:</a:t>
            </a:r>
          </a:p>
          <a:p>
            <a:endParaRPr lang="en-US" b="1" dirty="0" smtClean="0">
              <a:solidFill>
                <a:schemeClr val="bg1"/>
              </a:solidFill>
              <a:latin typeface="Aharoni" pitchFamily="2" charset="-79"/>
              <a:cs typeface="Aharoni" pitchFamily="2" charset="-79"/>
            </a:endParaRPr>
          </a:p>
          <a:p>
            <a:r>
              <a:rPr lang="en-US" b="1" dirty="0" smtClean="0">
                <a:solidFill>
                  <a:schemeClr val="bg1"/>
                </a:solidFill>
                <a:latin typeface="Aharoni" pitchFamily="2" charset="-79"/>
                <a:cs typeface="Aharoni" pitchFamily="2" charset="-79"/>
              </a:rPr>
              <a:t>-o </a:t>
            </a:r>
            <a:r>
              <a:rPr lang="en-US" b="1" dirty="0" err="1" smtClean="0">
                <a:solidFill>
                  <a:schemeClr val="bg1"/>
                </a:solidFill>
                <a:latin typeface="Aharoni" pitchFamily="2" charset="-79"/>
                <a:cs typeface="Aharoni" pitchFamily="2" charset="-79"/>
              </a:rPr>
              <a:t>importanta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strategica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majora,avand</a:t>
            </a:r>
            <a:r>
              <a:rPr lang="en-US" b="1" dirty="0" smtClean="0">
                <a:solidFill>
                  <a:schemeClr val="bg1"/>
                </a:solidFill>
                <a:latin typeface="Aharoni" pitchFamily="2" charset="-79"/>
                <a:cs typeface="Aharoni" pitchFamily="2" charset="-79"/>
              </a:rPr>
              <a:t> granite cu </a:t>
            </a:r>
            <a:r>
              <a:rPr lang="en-US" b="1" dirty="0" err="1" smtClean="0">
                <a:solidFill>
                  <a:schemeClr val="bg1"/>
                </a:solidFill>
                <a:latin typeface="Aharoni" pitchFamily="2" charset="-79"/>
                <a:cs typeface="Aharoni" pitchFamily="2" charset="-79"/>
              </a:rPr>
              <a:t>Lebanon,Turcia</a:t>
            </a:r>
            <a:r>
              <a:rPr lang="en-US" b="1" dirty="0" smtClean="0">
                <a:solidFill>
                  <a:schemeClr val="bg1"/>
                </a:solidFill>
                <a:latin typeface="Aharoni" pitchFamily="2" charset="-79"/>
                <a:cs typeface="Aharoni" pitchFamily="2" charset="-79"/>
              </a:rPr>
              <a:t>,</a:t>
            </a:r>
          </a:p>
          <a:p>
            <a:r>
              <a:rPr lang="en-US" b="1" dirty="0" err="1" smtClean="0">
                <a:solidFill>
                  <a:schemeClr val="bg1"/>
                </a:solidFill>
                <a:latin typeface="Aharoni" pitchFamily="2" charset="-79"/>
                <a:cs typeface="Aharoni" pitchFamily="2" charset="-79"/>
              </a:rPr>
              <a:t>Iraq,Jordan,Israel,si</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marea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mediterana</a:t>
            </a:r>
            <a:r>
              <a:rPr lang="en-US" b="1" dirty="0" smtClean="0">
                <a:solidFill>
                  <a:schemeClr val="bg1"/>
                </a:solidFill>
                <a:latin typeface="Aharoni" pitchFamily="2" charset="-79"/>
                <a:cs typeface="Aharoni" pitchFamily="2" charset="-79"/>
              </a:rPr>
              <a:t> </a:t>
            </a:r>
          </a:p>
          <a:p>
            <a:endParaRPr lang="en-US" b="1" dirty="0" smtClean="0">
              <a:solidFill>
                <a:schemeClr val="bg1"/>
              </a:solidFill>
              <a:latin typeface="Aharoni" pitchFamily="2" charset="-79"/>
              <a:cs typeface="Aharoni" pitchFamily="2" charset="-79"/>
            </a:endParaRPr>
          </a:p>
          <a:p>
            <a:r>
              <a:rPr lang="en-US" b="1" dirty="0" smtClean="0">
                <a:solidFill>
                  <a:schemeClr val="bg1"/>
                </a:solidFill>
                <a:latin typeface="Aharoni" pitchFamily="2" charset="-79"/>
                <a:cs typeface="Aharoni" pitchFamily="2" charset="-79"/>
              </a:rPr>
              <a:t>-</a:t>
            </a:r>
            <a:r>
              <a:rPr lang="en-US" b="1" dirty="0" err="1" smtClean="0">
                <a:solidFill>
                  <a:schemeClr val="bg1"/>
                </a:solidFill>
                <a:latin typeface="Aharoni" pitchFamily="2" charset="-79"/>
                <a:cs typeface="Aharoni" pitchFamily="2" charset="-79"/>
              </a:rPr>
              <a:t>candva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partea</a:t>
            </a:r>
            <a:r>
              <a:rPr lang="en-US" b="1" dirty="0" smtClean="0">
                <a:solidFill>
                  <a:schemeClr val="bg1"/>
                </a:solidFill>
                <a:latin typeface="Aharoni" pitchFamily="2" charset="-79"/>
                <a:cs typeface="Aharoni" pitchFamily="2" charset="-79"/>
              </a:rPr>
              <a:t> a </a:t>
            </a:r>
            <a:r>
              <a:rPr lang="en-US" b="1" dirty="0" err="1" smtClean="0">
                <a:solidFill>
                  <a:schemeClr val="bg1"/>
                </a:solidFill>
                <a:latin typeface="Aharoni" pitchFamily="2" charset="-79"/>
                <a:cs typeface="Aharoni" pitchFamily="2" charset="-79"/>
              </a:rPr>
              <a:t>imperiului</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Assirian,dispune</a:t>
            </a:r>
            <a:r>
              <a:rPr lang="en-US" b="1" dirty="0" smtClean="0">
                <a:solidFill>
                  <a:schemeClr val="bg1"/>
                </a:solidFill>
                <a:latin typeface="Aharoni" pitchFamily="2" charset="-79"/>
                <a:cs typeface="Aharoni" pitchFamily="2" charset="-79"/>
              </a:rPr>
              <a:t> de o </a:t>
            </a:r>
            <a:r>
              <a:rPr lang="en-US" b="1" dirty="0" err="1" smtClean="0">
                <a:solidFill>
                  <a:schemeClr val="bg1"/>
                </a:solidFill>
                <a:latin typeface="Aharoni" pitchFamily="2" charset="-79"/>
                <a:cs typeface="Aharoni" pitchFamily="2" charset="-79"/>
              </a:rPr>
              <a:t>cultura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bogata</a:t>
            </a:r>
            <a:endParaRPr lang="en-US" b="1" dirty="0" smtClean="0">
              <a:solidFill>
                <a:schemeClr val="bg1"/>
              </a:solidFill>
              <a:latin typeface="Aharoni" pitchFamily="2" charset="-79"/>
              <a:cs typeface="Aharoni" pitchFamily="2" charset="-79"/>
            </a:endParaRPr>
          </a:p>
          <a:p>
            <a:endParaRPr lang="en-US" b="1" dirty="0" smtClean="0">
              <a:solidFill>
                <a:schemeClr val="bg1"/>
              </a:solidFill>
              <a:latin typeface="Aharoni" pitchFamily="2" charset="-79"/>
              <a:cs typeface="Aharoni" pitchFamily="2" charset="-79"/>
            </a:endParaRPr>
          </a:p>
          <a:p>
            <a:r>
              <a:rPr lang="en-US" b="1" dirty="0" smtClean="0">
                <a:solidFill>
                  <a:schemeClr val="bg1"/>
                </a:solidFill>
                <a:latin typeface="Aharoni" pitchFamily="2" charset="-79"/>
                <a:cs typeface="Aharoni" pitchFamily="2" charset="-79"/>
              </a:rPr>
              <a:t>-</a:t>
            </a:r>
            <a:r>
              <a:rPr lang="en-US" b="1" dirty="0" err="1" smtClean="0">
                <a:solidFill>
                  <a:schemeClr val="bg1"/>
                </a:solidFill>
                <a:latin typeface="Aharoni" pitchFamily="2" charset="-79"/>
                <a:cs typeface="Aharoni" pitchFamily="2" charset="-79"/>
              </a:rPr>
              <a:t>numeroase</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resurse</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si</a:t>
            </a:r>
            <a:r>
              <a:rPr lang="en-US" b="1" dirty="0" smtClean="0">
                <a:solidFill>
                  <a:schemeClr val="bg1"/>
                </a:solidFill>
                <a:latin typeface="Aharoni" pitchFamily="2" charset="-79"/>
                <a:cs typeface="Aharoni" pitchFamily="2" charset="-79"/>
              </a:rPr>
              <a:t> o </a:t>
            </a:r>
            <a:r>
              <a:rPr lang="en-US" b="1" dirty="0" err="1" smtClean="0">
                <a:solidFill>
                  <a:schemeClr val="bg1"/>
                </a:solidFill>
                <a:latin typeface="Aharoni" pitchFamily="2" charset="-79"/>
                <a:cs typeface="Aharoni" pitchFamily="2" charset="-79"/>
              </a:rPr>
              <a:t>cantitate</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impresionanta</a:t>
            </a:r>
            <a:r>
              <a:rPr lang="en-US" b="1" dirty="0" smtClean="0">
                <a:solidFill>
                  <a:schemeClr val="bg1"/>
                </a:solidFill>
                <a:latin typeface="Aharoni" pitchFamily="2" charset="-79"/>
                <a:cs typeface="Aharoni" pitchFamily="2" charset="-79"/>
              </a:rPr>
              <a:t> de petrol</a:t>
            </a:r>
          </a:p>
          <a:p>
            <a:r>
              <a:rPr lang="en-US" b="1" dirty="0" err="1" smtClean="0">
                <a:solidFill>
                  <a:schemeClr val="bg1"/>
                </a:solidFill>
                <a:latin typeface="Aharoni" pitchFamily="2" charset="-79"/>
                <a:cs typeface="Aharoni" pitchFamily="2" charset="-79"/>
              </a:rPr>
              <a:t>economia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siriei</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bazandu</a:t>
            </a:r>
            <a:r>
              <a:rPr lang="en-US" b="1" dirty="0" smtClean="0">
                <a:solidFill>
                  <a:schemeClr val="bg1"/>
                </a:solidFill>
                <a:latin typeface="Aharoni" pitchFamily="2" charset="-79"/>
                <a:cs typeface="Aharoni" pitchFamily="2" charset="-79"/>
              </a:rPr>
              <a:t>-se in mare parte </a:t>
            </a:r>
            <a:r>
              <a:rPr lang="en-US" b="1" dirty="0" err="1" smtClean="0">
                <a:solidFill>
                  <a:schemeClr val="bg1"/>
                </a:solidFill>
                <a:latin typeface="Aharoni" pitchFamily="2" charset="-79"/>
                <a:cs typeface="Aharoni" pitchFamily="2" charset="-79"/>
              </a:rPr>
              <a:t>pe</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exportul</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acestuia</a:t>
            </a:r>
            <a:endParaRPr lang="en-US" b="1" dirty="0" smtClean="0">
              <a:solidFill>
                <a:schemeClr val="bg1"/>
              </a:solidFill>
              <a:latin typeface="Aharoni" pitchFamily="2" charset="-79"/>
              <a:cs typeface="Aharoni" pitchFamily="2" charset="-79"/>
            </a:endParaRPr>
          </a:p>
          <a:p>
            <a:endParaRPr lang="en-US" b="1" dirty="0" smtClean="0">
              <a:solidFill>
                <a:schemeClr val="bg1"/>
              </a:solidFill>
              <a:latin typeface="Aharoni" pitchFamily="2" charset="-79"/>
              <a:cs typeface="Aharoni" pitchFamily="2" charset="-79"/>
            </a:endParaRPr>
          </a:p>
          <a:p>
            <a:r>
              <a:rPr lang="en-US" b="1" dirty="0" smtClean="0">
                <a:solidFill>
                  <a:schemeClr val="bg1"/>
                </a:solidFill>
                <a:latin typeface="Aharoni" pitchFamily="2" charset="-79"/>
                <a:cs typeface="Aharoni" pitchFamily="2" charset="-79"/>
              </a:rPr>
              <a:t>-o </a:t>
            </a:r>
            <a:r>
              <a:rPr lang="en-US" b="1" dirty="0" err="1" smtClean="0">
                <a:solidFill>
                  <a:schemeClr val="bg1"/>
                </a:solidFill>
                <a:latin typeface="Aharoni" pitchFamily="2" charset="-79"/>
                <a:cs typeface="Aharoni" pitchFamily="2" charset="-79"/>
              </a:rPr>
              <a:t>importanta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politica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majora</a:t>
            </a:r>
            <a:endParaRPr lang="en-US" b="1" dirty="0" smtClean="0">
              <a:solidFill>
                <a:schemeClr val="bg1"/>
              </a:solidFill>
              <a:latin typeface="Aharoni" pitchFamily="2" charset="-79"/>
              <a:cs typeface="Aharoni" pitchFamily="2" charset="-79"/>
            </a:endParaRPr>
          </a:p>
          <a:p>
            <a:endParaRPr lang="en-US" b="1" dirty="0" smtClean="0">
              <a:solidFill>
                <a:schemeClr val="bg1"/>
              </a:solidFill>
              <a:latin typeface="Aharoni" pitchFamily="2" charset="-79"/>
              <a:cs typeface="Aharoni" pitchFamily="2" charset="-79"/>
            </a:endParaRPr>
          </a:p>
          <a:p>
            <a:r>
              <a:rPr lang="en-US" b="1" dirty="0" smtClean="0">
                <a:solidFill>
                  <a:schemeClr val="bg1"/>
                </a:solidFill>
                <a:latin typeface="Aharoni" pitchFamily="2" charset="-79"/>
                <a:cs typeface="Aharoni" pitchFamily="2" charset="-79"/>
              </a:rPr>
              <a:t>-o </a:t>
            </a:r>
            <a:r>
              <a:rPr lang="en-US" b="1" dirty="0" err="1" smtClean="0">
                <a:solidFill>
                  <a:schemeClr val="bg1"/>
                </a:solidFill>
                <a:latin typeface="Aharoni" pitchFamily="2" charset="-79"/>
                <a:cs typeface="Aharoni" pitchFamily="2" charset="-79"/>
              </a:rPr>
              <a:t>ruta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cruciala</a:t>
            </a:r>
            <a:r>
              <a:rPr lang="en-US" b="1" dirty="0" smtClean="0">
                <a:solidFill>
                  <a:schemeClr val="bg1"/>
                </a:solidFill>
                <a:latin typeface="Aharoni" pitchFamily="2" charset="-79"/>
                <a:cs typeface="Aharoni" pitchFamily="2" charset="-79"/>
              </a:rPr>
              <a:t> in </a:t>
            </a:r>
            <a:r>
              <a:rPr lang="en-US" b="1" dirty="0" err="1" smtClean="0">
                <a:solidFill>
                  <a:schemeClr val="bg1"/>
                </a:solidFill>
                <a:latin typeface="Aharoni" pitchFamily="2" charset="-79"/>
                <a:cs typeface="Aharoni" pitchFamily="2" charset="-79"/>
              </a:rPr>
              <a:t>transportul</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petrolului</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spre</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marea</a:t>
            </a:r>
            <a:r>
              <a:rPr lang="en-US" b="1" dirty="0" smtClean="0">
                <a:solidFill>
                  <a:schemeClr val="bg1"/>
                </a:solidFill>
                <a:latin typeface="Aharoni" pitchFamily="2" charset="-79"/>
                <a:cs typeface="Aharoni" pitchFamily="2" charset="-79"/>
              </a:rPr>
              <a:t> </a:t>
            </a:r>
            <a:r>
              <a:rPr lang="en-US" b="1" dirty="0" err="1" smtClean="0">
                <a:solidFill>
                  <a:schemeClr val="bg1"/>
                </a:solidFill>
                <a:latin typeface="Aharoni" pitchFamily="2" charset="-79"/>
                <a:cs typeface="Aharoni" pitchFamily="2" charset="-79"/>
              </a:rPr>
              <a:t>mediterana</a:t>
            </a:r>
            <a:endParaRPr lang="en-US" b="1" dirty="0" smtClean="0">
              <a:solidFill>
                <a:schemeClr val="bg1"/>
              </a:solidFill>
              <a:latin typeface="Aharoni" pitchFamily="2" charset="-79"/>
              <a:cs typeface="Aharoni" pitchFamily="2" charset="-79"/>
            </a:endParaRPr>
          </a:p>
          <a:p>
            <a:endParaRPr lang="en-US" b="1" dirty="0" smtClean="0">
              <a:solidFill>
                <a:schemeClr val="bg1"/>
              </a:solidFill>
              <a:latin typeface="Aharoni" pitchFamily="2" charset="-79"/>
              <a:cs typeface="Aharoni" pitchFamily="2" charset="-79"/>
            </a:endParaRPr>
          </a:p>
          <a:p>
            <a:endParaRPr lang="en-US" b="1" dirty="0" smtClean="0">
              <a:solidFill>
                <a:schemeClr val="bg1"/>
              </a:solidFill>
              <a:latin typeface="Aharoni" pitchFamily="2" charset="-79"/>
              <a:cs typeface="Aharoni" pitchFamily="2" charset="-79"/>
            </a:endParaRPr>
          </a:p>
          <a:p>
            <a:endParaRPr lang="en-US" b="1" dirty="0" smtClean="0">
              <a:solidFill>
                <a:schemeClr val="bg1"/>
              </a:solidFill>
              <a:latin typeface="Aharoni" pitchFamily="2" charset="-79"/>
              <a:cs typeface="Aharoni" pitchFamily="2" charset="-79"/>
            </a:endParaRPr>
          </a:p>
          <a:p>
            <a:endParaRPr lang="en-US" b="1" dirty="0" smtClean="0">
              <a:solidFill>
                <a:schemeClr val="bg1"/>
              </a:solidFill>
              <a:latin typeface="Aharoni" pitchFamily="2" charset="-79"/>
              <a:cs typeface="Aharoni" pitchFamily="2" charset="-79"/>
            </a:endParaRPr>
          </a:p>
          <a:p>
            <a:endParaRPr lang="en-US" b="1" dirty="0" smtClean="0">
              <a:solidFill>
                <a:schemeClr val="bg1"/>
              </a:solidFill>
              <a:latin typeface="Aharoni" pitchFamily="2" charset="-79"/>
              <a:cs typeface="Aharoni" pitchFamily="2" charset="-79"/>
            </a:endParaRPr>
          </a:p>
          <a:p>
            <a:endParaRPr lang="en-US" b="1" dirty="0">
              <a:solidFill>
                <a:schemeClr val="bg1"/>
              </a:solidFill>
              <a:latin typeface="Aharoni" pitchFamily="2" charset="-79"/>
              <a:cs typeface="Aharoni" pitchFamily="2" charset="-79"/>
            </a:endParaRPr>
          </a:p>
        </p:txBody>
      </p:sp>
    </p:spTree>
  </p:cSld>
  <p:clrMapOvr>
    <a:masterClrMapping/>
  </p:clrMapOvr>
  <p:transition>
    <p:pu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user\Desktop\33030-war-cat-street-gun-Aleppo-Syria.jpg"/>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p:spPr>
      </p:pic>
      <p:sp>
        <p:nvSpPr>
          <p:cNvPr id="5" name="TextBox 4"/>
          <p:cNvSpPr txBox="1"/>
          <p:nvPr/>
        </p:nvSpPr>
        <p:spPr>
          <a:xfrm>
            <a:off x="2286000" y="0"/>
            <a:ext cx="5181600" cy="1569660"/>
          </a:xfrm>
          <a:prstGeom prst="rect">
            <a:avLst/>
          </a:prstGeom>
          <a:noFill/>
        </p:spPr>
        <p:txBody>
          <a:bodyPr wrap="square" rtlCol="0">
            <a:spAutoFit/>
          </a:bodyPr>
          <a:lstStyle/>
          <a:p>
            <a:r>
              <a:rPr lang="en-US" sz="9600" dirty="0" err="1" smtClean="0">
                <a:solidFill>
                  <a:srgbClr val="C00000"/>
                </a:solidFill>
                <a:latin typeface="Brush Script MT" pitchFamily="66" charset="0"/>
              </a:rPr>
              <a:t>Consecinte</a:t>
            </a:r>
            <a:endParaRPr lang="en-US" sz="9600" dirty="0">
              <a:solidFill>
                <a:srgbClr val="C00000"/>
              </a:solidFill>
              <a:latin typeface="Brush Script MT" pitchFamily="66" charset="0"/>
            </a:endParaRPr>
          </a:p>
        </p:txBody>
      </p:sp>
    </p:spTree>
  </p:cSld>
  <p:clrMapOvr>
    <a:masterClrMapping/>
  </p:clrMapOvr>
  <p:transition>
    <p:pu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3" name="Picture 3" descr="C:\Users\user\Desktop\ayriakurdrefs003.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7" name="TextBox 6"/>
          <p:cNvSpPr txBox="1"/>
          <p:nvPr/>
        </p:nvSpPr>
        <p:spPr>
          <a:xfrm>
            <a:off x="990600" y="2590800"/>
            <a:ext cx="9144000" cy="1569660"/>
          </a:xfrm>
          <a:prstGeom prst="rect">
            <a:avLst/>
          </a:prstGeom>
          <a:noFill/>
        </p:spPr>
        <p:txBody>
          <a:bodyPr wrap="square" rtlCol="0">
            <a:spAutoFit/>
          </a:bodyPr>
          <a:lstStyle/>
          <a:p>
            <a:r>
              <a:rPr lang="en-US" sz="9600" b="1" dirty="0" err="1" smtClean="0">
                <a:solidFill>
                  <a:srgbClr val="FF0000"/>
                </a:solidFill>
                <a:latin typeface="Chiller" pitchFamily="82" charset="0"/>
              </a:rPr>
              <a:t>Intensificare</a:t>
            </a:r>
            <a:r>
              <a:rPr lang="en-US" sz="9600" b="1" dirty="0" smtClean="0">
                <a:solidFill>
                  <a:srgbClr val="FF0000"/>
                </a:solidFill>
                <a:latin typeface="Chiller" pitchFamily="82" charset="0"/>
              </a:rPr>
              <a:t> </a:t>
            </a:r>
            <a:r>
              <a:rPr lang="en-US" sz="9600" b="1" dirty="0" err="1" smtClean="0">
                <a:solidFill>
                  <a:srgbClr val="FF0000"/>
                </a:solidFill>
                <a:latin typeface="Chiller" pitchFamily="82" charset="0"/>
              </a:rPr>
              <a:t>saraciei</a:t>
            </a:r>
            <a:endParaRPr lang="en-US" sz="9600" b="1" dirty="0">
              <a:solidFill>
                <a:srgbClr val="FF0000"/>
              </a:solidFill>
              <a:latin typeface="Chiller" pitchFamily="82" charset="0"/>
            </a:endParaRPr>
          </a:p>
        </p:txBody>
      </p:sp>
    </p:spTree>
  </p:cSld>
  <p:clrMapOvr>
    <a:masterClrMapping/>
  </p:clrMapOvr>
  <p:transition>
    <p:pu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C:\Users\user\Desktop\Hostage-Crisis-monitor-isis.jpg"/>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p:spPr>
      </p:pic>
      <p:sp>
        <p:nvSpPr>
          <p:cNvPr id="5" name="TextBox 4"/>
          <p:cNvSpPr txBox="1"/>
          <p:nvPr/>
        </p:nvSpPr>
        <p:spPr>
          <a:xfrm>
            <a:off x="609600" y="1600200"/>
            <a:ext cx="9144000" cy="1446550"/>
          </a:xfrm>
          <a:prstGeom prst="rect">
            <a:avLst/>
          </a:prstGeom>
          <a:noFill/>
        </p:spPr>
        <p:txBody>
          <a:bodyPr wrap="square" rtlCol="0">
            <a:spAutoFit/>
          </a:bodyPr>
          <a:lstStyle/>
          <a:p>
            <a:r>
              <a:rPr lang="en-US" sz="8800" b="1" dirty="0" err="1" smtClean="0">
                <a:solidFill>
                  <a:srgbClr val="C00000"/>
                </a:solidFill>
                <a:latin typeface="Forte" pitchFamily="66" charset="0"/>
              </a:rPr>
              <a:t>Acte</a:t>
            </a:r>
            <a:r>
              <a:rPr lang="en-US" sz="8800" b="1" dirty="0" smtClean="0">
                <a:solidFill>
                  <a:srgbClr val="C00000"/>
                </a:solidFill>
                <a:latin typeface="Forte" pitchFamily="66" charset="0"/>
              </a:rPr>
              <a:t> de </a:t>
            </a:r>
            <a:r>
              <a:rPr lang="en-US" sz="8800" b="1" dirty="0" err="1" smtClean="0">
                <a:solidFill>
                  <a:srgbClr val="C00000"/>
                </a:solidFill>
                <a:latin typeface="Forte" pitchFamily="66" charset="0"/>
              </a:rPr>
              <a:t>terorism</a:t>
            </a:r>
            <a:endParaRPr lang="en-US" sz="8800" b="1" dirty="0">
              <a:solidFill>
                <a:srgbClr val="C00000"/>
              </a:solidFill>
              <a:latin typeface="Forte" pitchFamily="66" charset="0"/>
            </a:endParaRPr>
          </a:p>
        </p:txBody>
      </p:sp>
    </p:spTree>
  </p:cSld>
  <p:clrMapOvr>
    <a:masterClrMapping/>
  </p:clrMapOvr>
  <p:transition>
    <p:pu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C:\Users\user\Desktop\rts7wgg.jpg"/>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p:spPr>
      </p:pic>
      <p:sp>
        <p:nvSpPr>
          <p:cNvPr id="5" name="TextBox 4"/>
          <p:cNvSpPr txBox="1"/>
          <p:nvPr/>
        </p:nvSpPr>
        <p:spPr>
          <a:xfrm>
            <a:off x="838200" y="0"/>
            <a:ext cx="7696200" cy="7109639"/>
          </a:xfrm>
          <a:prstGeom prst="rect">
            <a:avLst/>
          </a:prstGeom>
          <a:noFill/>
        </p:spPr>
        <p:txBody>
          <a:bodyPr wrap="square" rtlCol="0">
            <a:spAutoFit/>
          </a:bodyPr>
          <a:lstStyle/>
          <a:p>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Acces</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limitat</a:t>
            </a:r>
            <a:r>
              <a:rPr lang="en-US" sz="2400" b="1" i="1" dirty="0" smtClean="0">
                <a:solidFill>
                  <a:srgbClr val="C00000"/>
                </a:solidFill>
                <a:latin typeface="Franklin Gothic Heavy" pitchFamily="34" charset="0"/>
              </a:rPr>
              <a:t> la:</a:t>
            </a:r>
          </a:p>
          <a:p>
            <a:endParaRPr lang="en-US" sz="2400" b="1" i="1" dirty="0" smtClean="0">
              <a:solidFill>
                <a:srgbClr val="C00000"/>
              </a:solidFill>
              <a:latin typeface="Franklin Gothic Heavy" pitchFamily="34" charset="0"/>
            </a:endParaRPr>
          </a:p>
          <a:p>
            <a:r>
              <a:rPr lang="en-US" sz="2400" b="1" i="1" dirty="0" err="1" smtClean="0">
                <a:solidFill>
                  <a:srgbClr val="C00000"/>
                </a:solidFill>
                <a:latin typeface="Franklin Gothic Heavy" pitchFamily="34" charset="0"/>
              </a:rPr>
              <a:t>Sanatate</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Doctori</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executati,asistenta</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medicala</a:t>
            </a:r>
            <a:r>
              <a:rPr lang="en-US" sz="2400" b="1" i="1" dirty="0" smtClean="0">
                <a:solidFill>
                  <a:srgbClr val="C00000"/>
                </a:solidFill>
                <a:latin typeface="Franklin Gothic Heavy" pitchFamily="34" charset="0"/>
              </a:rPr>
              <a:t> </a:t>
            </a:r>
          </a:p>
          <a:p>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aproape</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inexistenta</a:t>
            </a:r>
            <a:endParaRPr lang="en-US" sz="2400" b="1" i="1" dirty="0" smtClean="0">
              <a:solidFill>
                <a:srgbClr val="C00000"/>
              </a:solidFill>
              <a:latin typeface="Franklin Gothic Heavy" pitchFamily="34" charset="0"/>
            </a:endParaRPr>
          </a:p>
          <a:p>
            <a:endParaRPr lang="en-US" sz="2400" b="1" i="1" dirty="0" smtClean="0">
              <a:solidFill>
                <a:srgbClr val="C00000"/>
              </a:solidFill>
              <a:latin typeface="Franklin Gothic Heavy" pitchFamily="34" charset="0"/>
            </a:endParaRPr>
          </a:p>
          <a:p>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Apa</a:t>
            </a:r>
            <a:r>
              <a:rPr lang="en-US" sz="2400" b="1" i="1" dirty="0" smtClean="0">
                <a:solidFill>
                  <a:srgbClr val="C00000"/>
                </a:solidFill>
                <a:latin typeface="Franklin Gothic Heavy" pitchFamily="34" charset="0"/>
              </a:rPr>
              <a:t>: 70% din </a:t>
            </a:r>
            <a:r>
              <a:rPr lang="en-US" sz="2400" b="1" i="1" dirty="0" err="1" smtClean="0">
                <a:solidFill>
                  <a:srgbClr val="C00000"/>
                </a:solidFill>
                <a:latin typeface="Franklin Gothic Heavy" pitchFamily="34" charset="0"/>
              </a:rPr>
              <a:t>populatie</a:t>
            </a:r>
            <a:r>
              <a:rPr lang="en-US" sz="2400" b="1" i="1" dirty="0" smtClean="0">
                <a:solidFill>
                  <a:srgbClr val="C00000"/>
                </a:solidFill>
                <a:latin typeface="Franklin Gothic Heavy" pitchFamily="34" charset="0"/>
              </a:rPr>
              <a:t> </a:t>
            </a:r>
          </a:p>
          <a:p>
            <a:r>
              <a:rPr lang="en-US" sz="2400" b="1" i="1" dirty="0" smtClean="0">
                <a:solidFill>
                  <a:srgbClr val="C00000"/>
                </a:solidFill>
                <a:latin typeface="Franklin Gothic Heavy" pitchFamily="34" charset="0"/>
              </a:rPr>
              <a:t>               nu are </a:t>
            </a:r>
            <a:r>
              <a:rPr lang="en-US" sz="2400" b="1" i="1" dirty="0" err="1" smtClean="0">
                <a:solidFill>
                  <a:srgbClr val="C00000"/>
                </a:solidFill>
                <a:latin typeface="Franklin Gothic Heavy" pitchFamily="34" charset="0"/>
              </a:rPr>
              <a:t>acces</a:t>
            </a:r>
            <a:r>
              <a:rPr lang="en-US" sz="2400" b="1" i="1" dirty="0" smtClean="0">
                <a:solidFill>
                  <a:srgbClr val="C00000"/>
                </a:solidFill>
                <a:latin typeface="Franklin Gothic Heavy" pitchFamily="34" charset="0"/>
              </a:rPr>
              <a:t> la </a:t>
            </a:r>
            <a:r>
              <a:rPr lang="en-US" sz="2400" b="1" i="1" dirty="0" err="1" smtClean="0">
                <a:solidFill>
                  <a:srgbClr val="C00000"/>
                </a:solidFill>
                <a:latin typeface="Franklin Gothic Heavy" pitchFamily="34" charset="0"/>
              </a:rPr>
              <a:t>apa</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potabila</a:t>
            </a:r>
            <a:endParaRPr lang="en-US" sz="2400" b="1" i="1" dirty="0" smtClean="0">
              <a:solidFill>
                <a:srgbClr val="C00000"/>
              </a:solidFill>
              <a:latin typeface="Franklin Gothic Heavy" pitchFamily="34" charset="0"/>
            </a:endParaRPr>
          </a:p>
          <a:p>
            <a:endParaRPr lang="en-US" sz="2400" b="1" i="1" dirty="0" smtClean="0">
              <a:solidFill>
                <a:srgbClr val="C00000"/>
              </a:solidFill>
              <a:latin typeface="Franklin Gothic Heavy" pitchFamily="34" charset="0"/>
            </a:endParaRPr>
          </a:p>
          <a:p>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Hrana</a:t>
            </a:r>
            <a:r>
              <a:rPr lang="en-US" sz="2400" b="1" i="1" dirty="0" smtClean="0">
                <a:solidFill>
                  <a:srgbClr val="C00000"/>
                </a:solidFill>
                <a:latin typeface="Franklin Gothic Heavy" pitchFamily="34" charset="0"/>
              </a:rPr>
              <a:t>:    33.3% </a:t>
            </a:r>
            <a:r>
              <a:rPr lang="en-US" sz="2400" b="1" i="1" dirty="0" err="1" smtClean="0">
                <a:solidFill>
                  <a:srgbClr val="C00000"/>
                </a:solidFill>
                <a:latin typeface="Franklin Gothic Heavy" pitchFamily="34" charset="0"/>
              </a:rPr>
              <a:t>populatie</a:t>
            </a:r>
            <a:r>
              <a:rPr lang="en-US" sz="2400" b="1" i="1" dirty="0" smtClean="0">
                <a:solidFill>
                  <a:srgbClr val="C00000"/>
                </a:solidFill>
                <a:latin typeface="Franklin Gothic Heavy" pitchFamily="34" charset="0"/>
              </a:rPr>
              <a:t> </a:t>
            </a:r>
          </a:p>
          <a:p>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fara</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mancare</a:t>
            </a:r>
            <a:endParaRPr lang="en-US" sz="2400" b="1" i="1" dirty="0" smtClean="0">
              <a:solidFill>
                <a:srgbClr val="C00000"/>
              </a:solidFill>
              <a:latin typeface="Franklin Gothic Heavy" pitchFamily="34" charset="0"/>
            </a:endParaRPr>
          </a:p>
          <a:p>
            <a:endParaRPr lang="en-US" sz="2400" b="1" i="1" dirty="0" smtClean="0">
              <a:solidFill>
                <a:srgbClr val="C00000"/>
              </a:solidFill>
              <a:latin typeface="Franklin Gothic Heavy" pitchFamily="34" charset="0"/>
            </a:endParaRPr>
          </a:p>
          <a:p>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Adapost</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Majoritatea</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civililor</a:t>
            </a:r>
            <a:r>
              <a:rPr lang="en-US" sz="2400" b="1" i="1" dirty="0" smtClean="0">
                <a:solidFill>
                  <a:srgbClr val="C00000"/>
                </a:solidFill>
                <a:latin typeface="Franklin Gothic Heavy" pitchFamily="34" charset="0"/>
              </a:rPr>
              <a:t> </a:t>
            </a:r>
          </a:p>
          <a:p>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ramasi</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fara</a:t>
            </a:r>
            <a:r>
              <a:rPr lang="en-US" sz="2400" b="1" i="1" dirty="0" smtClean="0">
                <a:solidFill>
                  <a:srgbClr val="C00000"/>
                </a:solidFill>
                <a:latin typeface="Franklin Gothic Heavy" pitchFamily="34" charset="0"/>
              </a:rPr>
              <a:t> casa</a:t>
            </a:r>
          </a:p>
          <a:p>
            <a:endParaRPr lang="en-US" sz="2400" b="1" i="1" dirty="0" smtClean="0">
              <a:solidFill>
                <a:srgbClr val="C00000"/>
              </a:solidFill>
              <a:latin typeface="Franklin Gothic Heavy" pitchFamily="34" charset="0"/>
            </a:endParaRPr>
          </a:p>
          <a:p>
            <a:r>
              <a:rPr lang="en-US" sz="2400" b="1" i="1" dirty="0" err="1" smtClean="0">
                <a:solidFill>
                  <a:srgbClr val="C00000"/>
                </a:solidFill>
                <a:latin typeface="Franklin Gothic Heavy" pitchFamily="34" charset="0"/>
              </a:rPr>
              <a:t>Educatie</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peste</a:t>
            </a:r>
            <a:r>
              <a:rPr lang="en-US" sz="2400" b="1" i="1" dirty="0" smtClean="0">
                <a:solidFill>
                  <a:srgbClr val="C00000"/>
                </a:solidFill>
                <a:latin typeface="Franklin Gothic Heavy" pitchFamily="34" charset="0"/>
              </a:rPr>
              <a:t> 2 </a:t>
            </a:r>
            <a:r>
              <a:rPr lang="en-US" sz="2400" b="1" i="1" dirty="0" err="1" smtClean="0">
                <a:solidFill>
                  <a:srgbClr val="C00000"/>
                </a:solidFill>
                <a:latin typeface="Franklin Gothic Heavy" pitchFamily="34" charset="0"/>
              </a:rPr>
              <a:t>milioane</a:t>
            </a:r>
            <a:r>
              <a:rPr lang="en-US" sz="2400" b="1" i="1" dirty="0" smtClean="0">
                <a:solidFill>
                  <a:srgbClr val="C00000"/>
                </a:solidFill>
                <a:latin typeface="Franklin Gothic Heavy" pitchFamily="34" charset="0"/>
              </a:rPr>
              <a:t>      de </a:t>
            </a:r>
            <a:r>
              <a:rPr lang="en-US" sz="2400" b="1" i="1" dirty="0" err="1" smtClean="0">
                <a:solidFill>
                  <a:srgbClr val="C00000"/>
                </a:solidFill>
                <a:latin typeface="Franklin Gothic Heavy" pitchFamily="34" charset="0"/>
              </a:rPr>
              <a:t>copii</a:t>
            </a:r>
            <a:r>
              <a:rPr lang="en-US" sz="2400" b="1" i="1" dirty="0" smtClean="0">
                <a:solidFill>
                  <a:srgbClr val="C00000"/>
                </a:solidFill>
                <a:latin typeface="Franklin Gothic Heavy" pitchFamily="34" charset="0"/>
              </a:rPr>
              <a:t> </a:t>
            </a:r>
          </a:p>
          <a:p>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fara</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acces</a:t>
            </a:r>
            <a:r>
              <a:rPr lang="en-US" sz="2400" b="1" i="1" dirty="0" smtClean="0">
                <a:solidFill>
                  <a:srgbClr val="C00000"/>
                </a:solidFill>
                <a:latin typeface="Franklin Gothic Heavy" pitchFamily="34" charset="0"/>
              </a:rPr>
              <a:t>               la </a:t>
            </a:r>
            <a:r>
              <a:rPr lang="en-US" sz="2400" b="1" i="1" dirty="0" err="1" smtClean="0">
                <a:solidFill>
                  <a:srgbClr val="C00000"/>
                </a:solidFill>
                <a:latin typeface="Franklin Gothic Heavy" pitchFamily="34" charset="0"/>
              </a:rPr>
              <a:t>educatie</a:t>
            </a:r>
            <a:endParaRPr lang="en-US" sz="2400" b="1" i="1" dirty="0" smtClean="0">
              <a:solidFill>
                <a:srgbClr val="C00000"/>
              </a:solidFill>
              <a:latin typeface="Franklin Gothic Heavy" pitchFamily="34" charset="0"/>
            </a:endParaRPr>
          </a:p>
          <a:p>
            <a:endParaRPr lang="en-US" sz="2400" b="1" i="1" dirty="0" smtClean="0">
              <a:solidFill>
                <a:srgbClr val="C00000"/>
              </a:solidFill>
              <a:latin typeface="Franklin Gothic Heavy" pitchFamily="34" charset="0"/>
            </a:endParaRPr>
          </a:p>
          <a:p>
            <a:r>
              <a:rPr lang="en-US" sz="2400" b="1" i="1" dirty="0" err="1" smtClean="0">
                <a:solidFill>
                  <a:srgbClr val="C00000"/>
                </a:solidFill>
                <a:latin typeface="Franklin Gothic Heavy" pitchFamily="34" charset="0"/>
              </a:rPr>
              <a:t>Garantia</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zilei</a:t>
            </a:r>
            <a:r>
              <a:rPr lang="en-US" sz="2400" b="1" i="1" dirty="0" smtClean="0">
                <a:solidFill>
                  <a:srgbClr val="C00000"/>
                </a:solidFill>
                <a:latin typeface="Franklin Gothic Heavy" pitchFamily="34" charset="0"/>
              </a:rPr>
              <a:t>     de      </a:t>
            </a:r>
            <a:r>
              <a:rPr lang="en-US" sz="2400" b="1" i="1" dirty="0" err="1" smtClean="0">
                <a:solidFill>
                  <a:srgbClr val="C00000"/>
                </a:solidFill>
                <a:latin typeface="Franklin Gothic Heavy" pitchFamily="34" charset="0"/>
              </a:rPr>
              <a:t>maine</a:t>
            </a:r>
            <a:r>
              <a:rPr lang="en-US" sz="2400" b="1" i="1" dirty="0" smtClean="0">
                <a:solidFill>
                  <a:srgbClr val="C00000"/>
                </a:solidFill>
                <a:latin typeface="Franklin Gothic Heavy" pitchFamily="34" charset="0"/>
              </a:rPr>
              <a:t>:           </a:t>
            </a:r>
            <a:r>
              <a:rPr lang="en-US" sz="2400" b="1" i="1" dirty="0" err="1" smtClean="0">
                <a:solidFill>
                  <a:srgbClr val="C00000"/>
                </a:solidFill>
                <a:latin typeface="Franklin Gothic Heavy" pitchFamily="34" charset="0"/>
              </a:rPr>
              <a:t>Niciuna</a:t>
            </a:r>
            <a:endParaRPr lang="en-US" sz="2400" b="1" i="1" dirty="0" smtClean="0">
              <a:solidFill>
                <a:srgbClr val="C00000"/>
              </a:solidFill>
              <a:latin typeface="Franklin Gothic Heavy" pitchFamily="34" charset="0"/>
            </a:endParaRPr>
          </a:p>
          <a:p>
            <a:endParaRPr lang="en-US" sz="2400" b="1" dirty="0" smtClean="0">
              <a:latin typeface="Franklin Gothic Heavy" pitchFamily="34" charset="0"/>
            </a:endParaRPr>
          </a:p>
        </p:txBody>
      </p:sp>
    </p:spTree>
  </p:cSld>
  <p:clrMapOvr>
    <a:masterClrMapping/>
  </p:clrMapOvr>
  <p:transition>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C:\Users\user\Desktop\refugees.jpg"/>
          <p:cNvPicPr>
            <a:picLocks noGrp="1" noChangeAspect="1" noChangeArrowheads="1"/>
          </p:cNvPicPr>
          <p:nvPr>
            <p:ph idx="1"/>
          </p:nvPr>
        </p:nvPicPr>
        <p:blipFill>
          <a:blip r:embed="rId2" cstate="print"/>
          <a:srcRect/>
          <a:stretch>
            <a:fillRect/>
          </a:stretch>
        </p:blipFill>
        <p:spPr bwMode="auto">
          <a:xfrm>
            <a:off x="0" y="-1"/>
            <a:ext cx="9144000" cy="6858001"/>
          </a:xfrm>
          <a:prstGeom prst="rect">
            <a:avLst/>
          </a:prstGeom>
          <a:noFill/>
        </p:spPr>
      </p:pic>
      <p:sp>
        <p:nvSpPr>
          <p:cNvPr id="5" name="TextBox 4"/>
          <p:cNvSpPr txBox="1"/>
          <p:nvPr/>
        </p:nvSpPr>
        <p:spPr>
          <a:xfrm>
            <a:off x="152400" y="762000"/>
            <a:ext cx="8839200" cy="1446550"/>
          </a:xfrm>
          <a:prstGeom prst="rect">
            <a:avLst/>
          </a:prstGeom>
          <a:noFill/>
        </p:spPr>
        <p:txBody>
          <a:bodyPr wrap="square" rtlCol="0">
            <a:spAutoFit/>
          </a:bodyPr>
          <a:lstStyle/>
          <a:p>
            <a:pPr algn="ctr"/>
            <a:r>
              <a:rPr lang="en-US" dirty="0" smtClean="0">
                <a:latin typeface="Forte" pitchFamily="66" charset="0"/>
              </a:rPr>
              <a:t>         </a:t>
            </a:r>
            <a:r>
              <a:rPr lang="en-US" sz="4400" b="1" dirty="0" smtClean="0">
                <a:solidFill>
                  <a:srgbClr val="C00000"/>
                </a:solidFill>
                <a:latin typeface="Goudy Stout" pitchFamily="18" charset="0"/>
              </a:rPr>
              <a:t>CRIZA	                           REFUGIATILOR</a:t>
            </a:r>
            <a:endParaRPr lang="en-US" sz="4400" b="1" dirty="0">
              <a:solidFill>
                <a:srgbClr val="C00000"/>
              </a:solidFill>
              <a:latin typeface="Goudy Stout" pitchFamily="18" charset="0"/>
            </a:endParaRPr>
          </a:p>
        </p:txBody>
      </p:sp>
    </p:spTree>
  </p:cSld>
  <p:clrMapOvr>
    <a:masterClrMapping/>
  </p:clrMapOvr>
  <p:transition>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 y="1371600"/>
            <a:ext cx="8382000" cy="369332"/>
          </a:xfrm>
          <a:prstGeom prst="rect">
            <a:avLst/>
          </a:prstGeom>
          <a:noFill/>
        </p:spPr>
        <p:txBody>
          <a:bodyPr wrap="square" rtlCol="0">
            <a:spAutoFit/>
          </a:bodyPr>
          <a:lstStyle/>
          <a:p>
            <a:r>
              <a:rPr lang="vi-VN" dirty="0" smtClean="0">
                <a:latin typeface="Times New Roman" pitchFamily="18" charset="0"/>
                <a:cs typeface="Times New Roman" pitchFamily="18" charset="0"/>
              </a:rPr>
              <a:t>. </a:t>
            </a:r>
          </a:p>
        </p:txBody>
      </p:sp>
      <p:sp>
        <p:nvSpPr>
          <p:cNvPr id="4" name="Rectangle 3"/>
          <p:cNvSpPr/>
          <p:nvPr/>
        </p:nvSpPr>
        <p:spPr>
          <a:xfrm>
            <a:off x="3939583" y="3244334"/>
            <a:ext cx="1264833" cy="369332"/>
          </a:xfrm>
          <a:prstGeom prst="rect">
            <a:avLst/>
          </a:prstGeom>
        </p:spPr>
        <p:txBody>
          <a:bodyPr wrap="none">
            <a:spAutoFit/>
          </a:bodyPr>
          <a:lstStyle/>
          <a:p>
            <a:r>
              <a:rPr lang="en-US" b="1" dirty="0" err="1" smtClean="0">
                <a:ln w="17780" cmpd="sng">
                  <a:solidFill>
                    <a:srgbClr val="FFFFFF"/>
                  </a:solidFill>
                  <a:prstDash val="solid"/>
                  <a:miter lim="800000"/>
                </a:ln>
                <a:effectLst>
                  <a:outerShdw blurRad="50800" algn="tl" rotWithShape="0">
                    <a:srgbClr val="000000"/>
                  </a:outerShdw>
                </a:effectLst>
              </a:rPr>
              <a:t>Refugiatii</a:t>
            </a:r>
            <a:endParaRPr lang="en-US" dirty="0"/>
          </a:p>
        </p:txBody>
      </p:sp>
      <p:pic>
        <p:nvPicPr>
          <p:cNvPr id="9218" name="Picture 2" descr="C:\Users\user\Desktop\75543.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 name="TextBox 6"/>
          <p:cNvSpPr txBox="1"/>
          <p:nvPr/>
        </p:nvSpPr>
        <p:spPr>
          <a:xfrm>
            <a:off x="0" y="-304800"/>
            <a:ext cx="9144000" cy="7232749"/>
          </a:xfrm>
          <a:prstGeom prst="rect">
            <a:avLst/>
          </a:prstGeom>
          <a:noFill/>
        </p:spPr>
        <p:txBody>
          <a:bodyPr wrap="square" rtlCol="0">
            <a:spAutoFit/>
          </a:bodyPr>
          <a:lstStyle/>
          <a:p>
            <a:r>
              <a:rPr lang="en-US" sz="3600" b="1" dirty="0" smtClean="0">
                <a:solidFill>
                  <a:schemeClr val="accent1">
                    <a:lumMod val="20000"/>
                    <a:lumOff val="80000"/>
                  </a:schemeClr>
                </a:solidFill>
                <a:latin typeface="Copperplate Gothic Bold" pitchFamily="34" charset="0"/>
              </a:rPr>
              <a:t>                       </a:t>
            </a:r>
            <a:r>
              <a:rPr lang="en-US" sz="9600" b="1" dirty="0" err="1" smtClean="0">
                <a:solidFill>
                  <a:schemeClr val="accent1">
                    <a:lumMod val="20000"/>
                    <a:lumOff val="80000"/>
                  </a:schemeClr>
                </a:solidFill>
                <a:latin typeface="Britannic Bold" pitchFamily="34" charset="0"/>
              </a:rPr>
              <a:t>Europa</a:t>
            </a:r>
            <a:endParaRPr lang="en-US" sz="9600" b="1" dirty="0" smtClean="0">
              <a:solidFill>
                <a:schemeClr val="accent1">
                  <a:lumMod val="20000"/>
                  <a:lumOff val="80000"/>
                </a:schemeClr>
              </a:solidFill>
              <a:latin typeface="Britannic Bold" pitchFamily="34" charset="0"/>
            </a:endParaRPr>
          </a:p>
          <a:p>
            <a:endParaRPr lang="en-US" sz="3600" b="1" dirty="0" smtClean="0">
              <a:solidFill>
                <a:srgbClr val="FFFF00"/>
              </a:solidFill>
              <a:latin typeface="Copperplate Gothic Bold" pitchFamily="34" charset="0"/>
            </a:endParaRPr>
          </a:p>
          <a:p>
            <a:endParaRPr lang="en-US" sz="3600" b="1" dirty="0" smtClean="0">
              <a:solidFill>
                <a:srgbClr val="FFFF00"/>
              </a:solidFill>
              <a:latin typeface="Copperplate Gothic Bold" pitchFamily="34" charset="0"/>
            </a:endParaRPr>
          </a:p>
          <a:p>
            <a:endParaRPr lang="en-US" sz="3600" b="1" dirty="0" smtClean="0">
              <a:solidFill>
                <a:srgbClr val="FFFF00"/>
              </a:solidFill>
              <a:latin typeface="Copperplate Gothic Bold" pitchFamily="34" charset="0"/>
            </a:endParaRPr>
          </a:p>
          <a:p>
            <a:endParaRPr lang="en-US" sz="3600" b="1" dirty="0" smtClean="0">
              <a:solidFill>
                <a:srgbClr val="FFFF00"/>
              </a:solidFill>
              <a:latin typeface="Copperplate Gothic Bold" pitchFamily="34" charset="0"/>
            </a:endParaRPr>
          </a:p>
          <a:p>
            <a:endParaRPr lang="en-US" sz="3600" b="1" dirty="0" smtClean="0">
              <a:solidFill>
                <a:srgbClr val="FFFF00"/>
              </a:solidFill>
              <a:latin typeface="Copperplate Gothic Bold" pitchFamily="34" charset="0"/>
            </a:endParaRPr>
          </a:p>
          <a:p>
            <a:endParaRPr lang="en-US" sz="3600" b="1" dirty="0" smtClean="0">
              <a:solidFill>
                <a:srgbClr val="FFFF00"/>
              </a:solidFill>
              <a:latin typeface="Copperplate Gothic Bold" pitchFamily="34" charset="0"/>
            </a:endParaRPr>
          </a:p>
          <a:p>
            <a:endParaRPr lang="en-US" sz="3600" b="1" dirty="0" smtClean="0">
              <a:solidFill>
                <a:srgbClr val="FFFF00"/>
              </a:solidFill>
              <a:latin typeface="Copperplate Gothic Bold" pitchFamily="34" charset="0"/>
            </a:endParaRPr>
          </a:p>
          <a:p>
            <a:endParaRPr lang="en-US" sz="3600" b="1" dirty="0" smtClean="0">
              <a:solidFill>
                <a:srgbClr val="FFFF00"/>
              </a:solidFill>
              <a:latin typeface="Copperplate Gothic Bold" pitchFamily="34" charset="0"/>
            </a:endParaRPr>
          </a:p>
          <a:p>
            <a:endParaRPr lang="en-US" sz="3600" b="1" dirty="0" smtClean="0">
              <a:solidFill>
                <a:srgbClr val="FFFF00"/>
              </a:solidFill>
              <a:latin typeface="Copperplate Gothic Bold" pitchFamily="34" charset="0"/>
            </a:endParaRPr>
          </a:p>
          <a:p>
            <a:r>
              <a:rPr lang="en-US" sz="3600" b="1" dirty="0" smtClean="0">
                <a:solidFill>
                  <a:schemeClr val="tx2">
                    <a:lumMod val="20000"/>
                    <a:lumOff val="80000"/>
                  </a:schemeClr>
                </a:solidFill>
                <a:latin typeface="Copperplate Gothic Bold" pitchFamily="34" charset="0"/>
              </a:rPr>
              <a:t>               </a:t>
            </a:r>
            <a:r>
              <a:rPr lang="en-US" sz="4400" b="1" dirty="0" err="1" smtClean="0">
                <a:solidFill>
                  <a:schemeClr val="tx2">
                    <a:lumMod val="20000"/>
                    <a:lumOff val="80000"/>
                  </a:schemeClr>
                </a:solidFill>
                <a:latin typeface="Britannic Bold" pitchFamily="34" charset="0"/>
              </a:rPr>
              <a:t>speranta</a:t>
            </a:r>
            <a:r>
              <a:rPr lang="en-US" sz="4400" b="1" dirty="0" smtClean="0">
                <a:solidFill>
                  <a:schemeClr val="tx2">
                    <a:lumMod val="20000"/>
                    <a:lumOff val="80000"/>
                  </a:schemeClr>
                </a:solidFill>
                <a:latin typeface="Britannic Bold" pitchFamily="34" charset="0"/>
              </a:rPr>
              <a:t> </a:t>
            </a:r>
            <a:r>
              <a:rPr lang="en-US" sz="4400" b="1" dirty="0" err="1" smtClean="0">
                <a:solidFill>
                  <a:schemeClr val="tx2">
                    <a:lumMod val="20000"/>
                    <a:lumOff val="80000"/>
                  </a:schemeClr>
                </a:solidFill>
                <a:latin typeface="Britannic Bold" pitchFamily="34" charset="0"/>
              </a:rPr>
              <a:t>pentru</a:t>
            </a:r>
            <a:r>
              <a:rPr lang="en-US" sz="4400" b="1" dirty="0" smtClean="0">
                <a:solidFill>
                  <a:schemeClr val="tx2">
                    <a:lumMod val="20000"/>
                    <a:lumOff val="80000"/>
                  </a:schemeClr>
                </a:solidFill>
                <a:latin typeface="Britannic Bold" pitchFamily="34" charset="0"/>
              </a:rPr>
              <a:t> </a:t>
            </a:r>
            <a:r>
              <a:rPr lang="en-US" sz="4400" b="1" dirty="0" err="1" smtClean="0">
                <a:solidFill>
                  <a:schemeClr val="tx2">
                    <a:lumMod val="20000"/>
                    <a:lumOff val="80000"/>
                  </a:schemeClr>
                </a:solidFill>
                <a:latin typeface="Britannic Bold" pitchFamily="34" charset="0"/>
              </a:rPr>
              <a:t>refugiati</a:t>
            </a:r>
            <a:endParaRPr lang="en-US" sz="4400" b="1" dirty="0">
              <a:solidFill>
                <a:schemeClr val="tx2">
                  <a:lumMod val="20000"/>
                  <a:lumOff val="80000"/>
                </a:schemeClr>
              </a:solidFill>
              <a:latin typeface="Britannic Bold" pitchFamily="34" charset="0"/>
            </a:endParaRPr>
          </a:p>
        </p:txBody>
      </p:sp>
    </p:spTree>
  </p:cSld>
  <p:clrMapOvr>
    <a:masterClrMapping/>
  </p:clrMapOvr>
  <p:transition>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descr="C:\Users\user\Desktop\free-simple-wallpaper-2.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5" name="TextBox 4"/>
          <p:cNvSpPr txBox="1"/>
          <p:nvPr/>
        </p:nvSpPr>
        <p:spPr>
          <a:xfrm>
            <a:off x="0" y="0"/>
            <a:ext cx="9144000" cy="3693319"/>
          </a:xfrm>
          <a:prstGeom prst="rect">
            <a:avLst/>
          </a:prstGeom>
          <a:noFill/>
        </p:spPr>
        <p:txBody>
          <a:bodyPr wrap="square" rtlCol="0">
            <a:spAutoFit/>
          </a:bodyPr>
          <a:lstStyle/>
          <a:p>
            <a:r>
              <a:rPr lang="vi-VN" sz="2400" b="1" dirty="0" smtClean="0"/>
              <a:t>Mai mult de 4,5 milioane de oameni au părăsit Siria încă de la începutul războiului civil, majoritatea dintre aceștia fiind femei și copii. Țările învecinate, precum Turcia sau Lebanon au probleme în a ajuta un număr atât de mare de refugiați, în cadrul celui mai mare exod din istoria recentă. </a:t>
            </a:r>
          </a:p>
          <a:p>
            <a:r>
              <a:rPr lang="vi-VN" sz="2400" b="1" dirty="0" smtClean="0"/>
              <a:t>Din această cauză, mulți sunt în căutarea unui nou “acasă” pe continentul nostru, Europa, unde, într-un caz ideal, toate țările vor lua un număr egal de refugiați, încercând să dea dovadă de umanitate, militând pentru drepturile omului</a:t>
            </a:r>
            <a:r>
              <a:rPr lang="en-US" sz="2400" b="1" dirty="0" smtClean="0"/>
              <a:t>.</a:t>
            </a:r>
            <a:endParaRPr lang="en-US" sz="2400" b="1" dirty="0" smtClean="0">
              <a:latin typeface="Copperplate Gothic Bold" pitchFamily="34" charset="0"/>
            </a:endParaRPr>
          </a:p>
          <a:p>
            <a:endParaRPr lang="en-US" dirty="0"/>
          </a:p>
        </p:txBody>
      </p:sp>
      <p:pic>
        <p:nvPicPr>
          <p:cNvPr id="11268" name="Picture 4" descr="C:\Users\user\Desktop\o-SYRIAN-REFUGEE-CRISIS-facebook.jpg"/>
          <p:cNvPicPr>
            <a:picLocks noChangeAspect="1" noChangeArrowheads="1"/>
          </p:cNvPicPr>
          <p:nvPr/>
        </p:nvPicPr>
        <p:blipFill>
          <a:blip r:embed="rId3" cstate="print"/>
          <a:srcRect/>
          <a:stretch>
            <a:fillRect/>
          </a:stretch>
        </p:blipFill>
        <p:spPr bwMode="auto">
          <a:xfrm flipH="1">
            <a:off x="1066800" y="3581400"/>
            <a:ext cx="7127631" cy="3048000"/>
          </a:xfrm>
          <a:prstGeom prst="rect">
            <a:avLst/>
          </a:prstGeom>
          <a:noFill/>
        </p:spPr>
      </p:pic>
    </p:spTree>
  </p:cSld>
  <p:clrMapOvr>
    <a:masterClrMapping/>
  </p:clrMapOvr>
  <p:transition>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E.jpg"/>
          <p:cNvPicPr>
            <a:picLocks noChangeAspect="1"/>
          </p:cNvPicPr>
          <p:nvPr/>
        </p:nvPicPr>
        <p:blipFill>
          <a:blip r:embed="rId2"/>
          <a:stretch>
            <a:fillRect/>
          </a:stretch>
        </p:blipFill>
        <p:spPr>
          <a:xfrm>
            <a:off x="838200" y="1066800"/>
            <a:ext cx="1538705" cy="1023938"/>
          </a:xfrm>
          <a:prstGeom prst="rect">
            <a:avLst/>
          </a:prstGeom>
        </p:spPr>
      </p:pic>
      <p:pic>
        <p:nvPicPr>
          <p:cNvPr id="7" name="Picture 6" descr="UE.jpg"/>
          <p:cNvPicPr>
            <a:picLocks noChangeAspect="1"/>
          </p:cNvPicPr>
          <p:nvPr/>
        </p:nvPicPr>
        <p:blipFill>
          <a:blip r:embed="rId2"/>
          <a:stretch>
            <a:fillRect/>
          </a:stretch>
        </p:blipFill>
        <p:spPr>
          <a:xfrm>
            <a:off x="7239000" y="914400"/>
            <a:ext cx="1538705" cy="1023938"/>
          </a:xfrm>
          <a:prstGeom prst="rect">
            <a:avLst/>
          </a:prstGeom>
        </p:spPr>
      </p:pic>
      <p:pic>
        <p:nvPicPr>
          <p:cNvPr id="10243" name="Picture 3" descr="C:\Users\user\Desktop\free-simple-wallpaper-2.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9" name="TextBox 8"/>
          <p:cNvSpPr txBox="1"/>
          <p:nvPr/>
        </p:nvSpPr>
        <p:spPr>
          <a:xfrm>
            <a:off x="0" y="0"/>
            <a:ext cx="9144000" cy="3416320"/>
          </a:xfrm>
          <a:prstGeom prst="rect">
            <a:avLst/>
          </a:prstGeom>
          <a:noFill/>
        </p:spPr>
        <p:txBody>
          <a:bodyPr wrap="square" rtlCol="0">
            <a:spAutoFit/>
          </a:bodyPr>
          <a:lstStyle/>
          <a:p>
            <a:r>
              <a:rPr lang="vi-VN" b="1" dirty="0" smtClean="0"/>
              <a:t>În 2010, statele membre ale Uniunii Europene (UE) au convenit să înfiinţeze un Fond European pentru Refugiaţi (FER).FER are că scop promovarea solidarităţii în cadrul Uniunii Europene (UE) în materie de azil prin susţinerea şi încurajarea eforturilor depuse de statele membre în numele refugiaţilor aflaţi pe teritoriul lor. FER are drept scop îmbunătăţirea eforturilor statelor membre ale UE de a acordă condiţii de primire refugiaţilor şi beneficiarilor de protecţie subsidiară, de a aplică proceduri de azil echitabile şi eficiente şi de a promova bunele practici în domeniul azilului, astfel încât să protejeze drepturile persoanelor aflate în nevoie de protecţie internaţională şi să permită sistemelor de azil să funcţioneze eficient. Din 2008 până în 2013 Fondului i-au fost alocate 628 milioane de euro.</a:t>
            </a:r>
          </a:p>
          <a:p>
            <a:endParaRPr lang="en-US" dirty="0" smtClean="0"/>
          </a:p>
          <a:p>
            <a:endParaRPr lang="en-US" dirty="0"/>
          </a:p>
        </p:txBody>
      </p:sp>
      <p:pic>
        <p:nvPicPr>
          <p:cNvPr id="10244" name="Picture 4" descr="C:\Users\user\Desktop\un-general-assembly-hall-1464724024.jpg"/>
          <p:cNvPicPr>
            <a:picLocks noChangeAspect="1" noChangeArrowheads="1"/>
          </p:cNvPicPr>
          <p:nvPr/>
        </p:nvPicPr>
        <p:blipFill>
          <a:blip r:embed="rId4" cstate="print"/>
          <a:srcRect/>
          <a:stretch>
            <a:fillRect/>
          </a:stretch>
        </p:blipFill>
        <p:spPr bwMode="auto">
          <a:xfrm>
            <a:off x="0" y="3557486"/>
            <a:ext cx="4495800" cy="3300516"/>
          </a:xfrm>
          <a:prstGeom prst="rect">
            <a:avLst/>
          </a:prstGeom>
          <a:noFill/>
        </p:spPr>
      </p:pic>
      <p:pic>
        <p:nvPicPr>
          <p:cNvPr id="10245" name="Picture 5" descr="C:\Users\user\Desktop\EU-Flag.jpg"/>
          <p:cNvPicPr>
            <a:picLocks noChangeAspect="1" noChangeArrowheads="1"/>
          </p:cNvPicPr>
          <p:nvPr/>
        </p:nvPicPr>
        <p:blipFill>
          <a:blip r:embed="rId5" cstate="print"/>
          <a:srcRect/>
          <a:stretch>
            <a:fillRect/>
          </a:stretch>
        </p:blipFill>
        <p:spPr bwMode="auto">
          <a:xfrm>
            <a:off x="4495800" y="3541426"/>
            <a:ext cx="4648200" cy="3316574"/>
          </a:xfrm>
          <a:prstGeom prst="rect">
            <a:avLst/>
          </a:prstGeom>
          <a:noFill/>
        </p:spPr>
      </p:pic>
    </p:spTree>
  </p:cSld>
  <p:clrMapOvr>
    <a:masterClrMapping/>
  </p:clrMapOvr>
  <p:transition>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descr="C:\Users\user\Desktop\free-simple-wallpaper-2.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pic>
        <p:nvPicPr>
          <p:cNvPr id="7" name="Picture 3" descr="C:\Users\user\Desktop\32F6D03200000578-3529663-Kerim_from_Syria_has_just_arrived_at_temporary_sleeping_accommod-a-87_1460123930271.jpg"/>
          <p:cNvPicPr>
            <a:picLocks noChangeAspect="1" noChangeArrowheads="1"/>
          </p:cNvPicPr>
          <p:nvPr/>
        </p:nvPicPr>
        <p:blipFill>
          <a:blip r:embed="rId3"/>
          <a:srcRect/>
          <a:stretch>
            <a:fillRect/>
          </a:stretch>
        </p:blipFill>
        <p:spPr bwMode="auto">
          <a:xfrm>
            <a:off x="0" y="3429000"/>
            <a:ext cx="4495800" cy="3429000"/>
          </a:xfrm>
          <a:prstGeom prst="rect">
            <a:avLst/>
          </a:prstGeom>
          <a:noFill/>
        </p:spPr>
      </p:pic>
      <p:sp>
        <p:nvSpPr>
          <p:cNvPr id="8" name="TextBox 7"/>
          <p:cNvSpPr txBox="1"/>
          <p:nvPr/>
        </p:nvSpPr>
        <p:spPr>
          <a:xfrm>
            <a:off x="1295400" y="685800"/>
            <a:ext cx="7010400" cy="1938992"/>
          </a:xfrm>
          <a:prstGeom prst="rect">
            <a:avLst/>
          </a:prstGeom>
          <a:noFill/>
        </p:spPr>
        <p:txBody>
          <a:bodyPr wrap="square" rtlCol="0">
            <a:spAutoFit/>
          </a:bodyPr>
          <a:lstStyle/>
          <a:p>
            <a:r>
              <a:rPr lang="en-US" sz="2000" dirty="0" smtClean="0">
                <a:latin typeface="Franklin Gothic Heavy" pitchFamily="34" charset="0"/>
              </a:rPr>
              <a:t>Un </a:t>
            </a:r>
            <a:r>
              <a:rPr lang="en-US" sz="2000" dirty="0" err="1" smtClean="0">
                <a:latin typeface="Franklin Gothic Heavy" pitchFamily="34" charset="0"/>
              </a:rPr>
              <a:t>copil</a:t>
            </a:r>
            <a:r>
              <a:rPr lang="en-US" sz="2000" dirty="0" smtClean="0">
                <a:latin typeface="Franklin Gothic Heavy" pitchFamily="34" charset="0"/>
              </a:rPr>
              <a:t> </a:t>
            </a:r>
            <a:r>
              <a:rPr lang="en-US" sz="2000" dirty="0" err="1" smtClean="0">
                <a:latin typeface="Franklin Gothic Heavy" pitchFamily="34" charset="0"/>
              </a:rPr>
              <a:t>refugiat</a:t>
            </a:r>
            <a:r>
              <a:rPr lang="en-US" sz="2000" dirty="0" smtClean="0">
                <a:latin typeface="Franklin Gothic Heavy" pitchFamily="34" charset="0"/>
              </a:rPr>
              <a:t> </a:t>
            </a:r>
            <a:r>
              <a:rPr lang="en-US" sz="2000" dirty="0" err="1" smtClean="0">
                <a:latin typeface="Franklin Gothic Heavy" pitchFamily="34" charset="0"/>
              </a:rPr>
              <a:t>zambind</a:t>
            </a:r>
            <a:r>
              <a:rPr lang="en-US" sz="2000" dirty="0" smtClean="0">
                <a:latin typeface="Franklin Gothic Heavy" pitchFamily="34" charset="0"/>
              </a:rPr>
              <a:t> </a:t>
            </a:r>
            <a:r>
              <a:rPr lang="en-US" sz="2000" dirty="0" err="1" smtClean="0">
                <a:latin typeface="Franklin Gothic Heavy" pitchFamily="34" charset="0"/>
              </a:rPr>
              <a:t>larg</a:t>
            </a:r>
            <a:r>
              <a:rPr lang="en-US" sz="2000" dirty="0" smtClean="0">
                <a:latin typeface="Franklin Gothic Heavy" pitchFamily="34" charset="0"/>
              </a:rPr>
              <a:t> </a:t>
            </a:r>
            <a:r>
              <a:rPr lang="en-US" sz="2000" dirty="0" err="1" smtClean="0">
                <a:latin typeface="Franklin Gothic Heavy" pitchFamily="34" charset="0"/>
              </a:rPr>
              <a:t>catre</a:t>
            </a:r>
            <a:r>
              <a:rPr lang="en-US" sz="2000" dirty="0" smtClean="0">
                <a:latin typeface="Franklin Gothic Heavy" pitchFamily="34" charset="0"/>
              </a:rPr>
              <a:t> </a:t>
            </a:r>
            <a:r>
              <a:rPr lang="en-US" sz="2000" dirty="0" err="1" smtClean="0">
                <a:latin typeface="Franklin Gothic Heavy" pitchFamily="34" charset="0"/>
              </a:rPr>
              <a:t>camera,nereusind</a:t>
            </a:r>
            <a:r>
              <a:rPr lang="en-US" sz="2000" dirty="0" smtClean="0">
                <a:latin typeface="Franklin Gothic Heavy" pitchFamily="34" charset="0"/>
              </a:rPr>
              <a:t> </a:t>
            </a:r>
            <a:r>
              <a:rPr lang="en-US" sz="2000" dirty="0" err="1" smtClean="0">
                <a:latin typeface="Franklin Gothic Heavy" pitchFamily="34" charset="0"/>
              </a:rPr>
              <a:t>sa-si</a:t>
            </a:r>
            <a:r>
              <a:rPr lang="en-US" sz="2000" dirty="0" smtClean="0">
                <a:latin typeface="Franklin Gothic Heavy" pitchFamily="34" charset="0"/>
              </a:rPr>
              <a:t> </a:t>
            </a:r>
            <a:r>
              <a:rPr lang="en-US" sz="2000" dirty="0" err="1" smtClean="0">
                <a:latin typeface="Franklin Gothic Heavy" pitchFamily="34" charset="0"/>
              </a:rPr>
              <a:t>stapaneasca</a:t>
            </a:r>
            <a:r>
              <a:rPr lang="en-US" sz="2000" dirty="0" smtClean="0">
                <a:latin typeface="Franklin Gothic Heavy" pitchFamily="34" charset="0"/>
              </a:rPr>
              <a:t> </a:t>
            </a:r>
            <a:r>
              <a:rPr lang="en-US" sz="2000" dirty="0" err="1" smtClean="0">
                <a:latin typeface="Franklin Gothic Heavy" pitchFamily="34" charset="0"/>
              </a:rPr>
              <a:t>bucuria</a:t>
            </a:r>
            <a:r>
              <a:rPr lang="en-US" sz="2000" dirty="0" smtClean="0">
                <a:latin typeface="Franklin Gothic Heavy" pitchFamily="34" charset="0"/>
              </a:rPr>
              <a:t> de a </a:t>
            </a:r>
            <a:r>
              <a:rPr lang="en-US" sz="2000" dirty="0" err="1" smtClean="0">
                <a:latin typeface="Franklin Gothic Heavy" pitchFamily="34" charset="0"/>
              </a:rPr>
              <a:t>avea</a:t>
            </a:r>
            <a:r>
              <a:rPr lang="en-US" sz="2000" dirty="0" smtClean="0">
                <a:latin typeface="Franklin Gothic Heavy" pitchFamily="34" charset="0"/>
              </a:rPr>
              <a:t> un pat in care </a:t>
            </a:r>
            <a:r>
              <a:rPr lang="en-US" sz="2000" dirty="0" err="1" smtClean="0">
                <a:latin typeface="Franklin Gothic Heavy" pitchFamily="34" charset="0"/>
              </a:rPr>
              <a:t>sa</a:t>
            </a:r>
            <a:r>
              <a:rPr lang="en-US" sz="2000" dirty="0" smtClean="0">
                <a:latin typeface="Franklin Gothic Heavy" pitchFamily="34" charset="0"/>
              </a:rPr>
              <a:t> </a:t>
            </a:r>
            <a:r>
              <a:rPr lang="en-US" sz="2000" dirty="0" err="1" smtClean="0">
                <a:latin typeface="Franklin Gothic Heavy" pitchFamily="34" charset="0"/>
              </a:rPr>
              <a:t>doarma</a:t>
            </a:r>
            <a:r>
              <a:rPr lang="en-US" sz="2000" dirty="0" smtClean="0">
                <a:latin typeface="Franklin Gothic Heavy" pitchFamily="34" charset="0"/>
              </a:rPr>
              <a:t>.</a:t>
            </a:r>
          </a:p>
          <a:p>
            <a:r>
              <a:rPr lang="en-US" sz="2000" dirty="0" smtClean="0">
                <a:latin typeface="Franklin Gothic Heavy" pitchFamily="34" charset="0"/>
              </a:rPr>
              <a:t>In </a:t>
            </a:r>
            <a:r>
              <a:rPr lang="en-US" sz="2000" dirty="0" err="1" smtClean="0">
                <a:latin typeface="Franklin Gothic Heavy" pitchFamily="34" charset="0"/>
              </a:rPr>
              <a:t>aceasta</a:t>
            </a:r>
            <a:r>
              <a:rPr lang="en-US" sz="2000" dirty="0" smtClean="0">
                <a:latin typeface="Franklin Gothic Heavy" pitchFamily="34" charset="0"/>
              </a:rPr>
              <a:t> </a:t>
            </a:r>
            <a:r>
              <a:rPr lang="en-US" sz="2000" dirty="0" err="1" smtClean="0">
                <a:latin typeface="Franklin Gothic Heavy" pitchFamily="34" charset="0"/>
              </a:rPr>
              <a:t>poza,Kerim</a:t>
            </a:r>
            <a:r>
              <a:rPr lang="en-US" sz="2000" dirty="0" smtClean="0">
                <a:latin typeface="Franklin Gothic Heavy" pitchFamily="34" charset="0"/>
              </a:rPr>
              <a:t> </a:t>
            </a:r>
            <a:r>
              <a:rPr lang="en-US" sz="2000" dirty="0" err="1" smtClean="0">
                <a:latin typeface="Franklin Gothic Heavy" pitchFamily="34" charset="0"/>
              </a:rPr>
              <a:t>si</a:t>
            </a:r>
            <a:r>
              <a:rPr lang="en-US" sz="2000" dirty="0" smtClean="0">
                <a:latin typeface="Franklin Gothic Heavy" pitchFamily="34" charset="0"/>
              </a:rPr>
              <a:t> </a:t>
            </a:r>
            <a:r>
              <a:rPr lang="en-US" sz="2000" dirty="0" err="1" smtClean="0">
                <a:latin typeface="Franklin Gothic Heavy" pitchFamily="34" charset="0"/>
              </a:rPr>
              <a:t>tatal</a:t>
            </a:r>
            <a:r>
              <a:rPr lang="en-US" sz="2000" dirty="0" smtClean="0">
                <a:latin typeface="Franklin Gothic Heavy" pitchFamily="34" charset="0"/>
              </a:rPr>
              <a:t> </a:t>
            </a:r>
            <a:r>
              <a:rPr lang="en-US" sz="2000" dirty="0" err="1" smtClean="0">
                <a:latin typeface="Franklin Gothic Heavy" pitchFamily="34" charset="0"/>
              </a:rPr>
              <a:t>sau,Dyab,abia</a:t>
            </a:r>
            <a:r>
              <a:rPr lang="en-US" sz="2000" dirty="0" smtClean="0">
                <a:latin typeface="Franklin Gothic Heavy" pitchFamily="34" charset="0"/>
              </a:rPr>
              <a:t> </a:t>
            </a:r>
            <a:r>
              <a:rPr lang="en-US" sz="2000" dirty="0" err="1" smtClean="0">
                <a:latin typeface="Franklin Gothic Heavy" pitchFamily="34" charset="0"/>
              </a:rPr>
              <a:t>ajunsesera</a:t>
            </a:r>
            <a:r>
              <a:rPr lang="en-US" sz="2000" dirty="0" smtClean="0">
                <a:latin typeface="Franklin Gothic Heavy" pitchFamily="34" charset="0"/>
              </a:rPr>
              <a:t> la un </a:t>
            </a:r>
            <a:r>
              <a:rPr lang="en-US" sz="2000" dirty="0" err="1" smtClean="0">
                <a:latin typeface="Franklin Gothic Heavy" pitchFamily="34" charset="0"/>
              </a:rPr>
              <a:t>centru</a:t>
            </a:r>
            <a:r>
              <a:rPr lang="en-US" sz="2000" dirty="0" smtClean="0">
                <a:latin typeface="Franklin Gothic Heavy" pitchFamily="34" charset="0"/>
              </a:rPr>
              <a:t> de </a:t>
            </a:r>
            <a:r>
              <a:rPr lang="en-US" sz="2000" dirty="0" err="1" smtClean="0">
                <a:latin typeface="Franklin Gothic Heavy" pitchFamily="34" charset="0"/>
              </a:rPr>
              <a:t>refugiati</a:t>
            </a:r>
            <a:r>
              <a:rPr lang="en-US" sz="2000" dirty="0" smtClean="0">
                <a:latin typeface="Franklin Gothic Heavy" pitchFamily="34" charset="0"/>
              </a:rPr>
              <a:t> in </a:t>
            </a:r>
            <a:r>
              <a:rPr lang="en-US" sz="2000" dirty="0" err="1" smtClean="0">
                <a:latin typeface="Franklin Gothic Heavy" pitchFamily="34" charset="0"/>
              </a:rPr>
              <a:t>Germania,dupa</a:t>
            </a:r>
            <a:r>
              <a:rPr lang="en-US" sz="2000" dirty="0" smtClean="0">
                <a:latin typeface="Franklin Gothic Heavy" pitchFamily="34" charset="0"/>
              </a:rPr>
              <a:t> </a:t>
            </a:r>
            <a:r>
              <a:rPr lang="en-US" sz="2000" dirty="0" err="1" smtClean="0">
                <a:latin typeface="Franklin Gothic Heavy" pitchFamily="34" charset="0"/>
              </a:rPr>
              <a:t>mii</a:t>
            </a:r>
            <a:r>
              <a:rPr lang="en-US" sz="2000" dirty="0" smtClean="0">
                <a:latin typeface="Franklin Gothic Heavy" pitchFamily="34" charset="0"/>
              </a:rPr>
              <a:t> de mile </a:t>
            </a:r>
            <a:r>
              <a:rPr lang="en-US" sz="2000" dirty="0" err="1" smtClean="0">
                <a:latin typeface="Franklin Gothic Heavy" pitchFamily="34" charset="0"/>
              </a:rPr>
              <a:t>parcurse</a:t>
            </a:r>
            <a:r>
              <a:rPr lang="en-US" sz="2000" dirty="0" smtClean="0">
                <a:latin typeface="Franklin Gothic Heavy" pitchFamily="34" charset="0"/>
              </a:rPr>
              <a:t> in </a:t>
            </a:r>
            <a:r>
              <a:rPr lang="en-US" sz="2000" dirty="0" err="1" smtClean="0">
                <a:latin typeface="Franklin Gothic Heavy" pitchFamily="34" charset="0"/>
              </a:rPr>
              <a:t>decursul</a:t>
            </a:r>
            <a:r>
              <a:rPr lang="en-US" sz="2000" dirty="0" smtClean="0">
                <a:latin typeface="Franklin Gothic Heavy" pitchFamily="34" charset="0"/>
              </a:rPr>
              <a:t> a </a:t>
            </a:r>
            <a:r>
              <a:rPr lang="en-US" sz="2000" dirty="0" err="1" smtClean="0">
                <a:latin typeface="Franklin Gothic Heavy" pitchFamily="34" charset="0"/>
              </a:rPr>
              <a:t>catorva</a:t>
            </a:r>
            <a:r>
              <a:rPr lang="en-US" sz="2000" dirty="0" smtClean="0">
                <a:latin typeface="Franklin Gothic Heavy" pitchFamily="34" charset="0"/>
              </a:rPr>
              <a:t> </a:t>
            </a:r>
            <a:r>
              <a:rPr lang="en-US" sz="2000" dirty="0" err="1" smtClean="0">
                <a:latin typeface="Franklin Gothic Heavy" pitchFamily="34" charset="0"/>
              </a:rPr>
              <a:t>saptamani</a:t>
            </a:r>
            <a:r>
              <a:rPr lang="en-US" sz="2000" dirty="0" smtClean="0">
                <a:latin typeface="Franklin Gothic Heavy" pitchFamily="34" charset="0"/>
              </a:rPr>
              <a:t>.</a:t>
            </a:r>
            <a:endParaRPr lang="en-US" sz="2000" dirty="0">
              <a:latin typeface="Franklin Gothic Heavy" pitchFamily="34" charset="0"/>
            </a:endParaRPr>
          </a:p>
        </p:txBody>
      </p:sp>
      <p:sp>
        <p:nvSpPr>
          <p:cNvPr id="9" name="TextBox 8"/>
          <p:cNvSpPr txBox="1"/>
          <p:nvPr/>
        </p:nvSpPr>
        <p:spPr>
          <a:xfrm>
            <a:off x="4572000" y="3810000"/>
            <a:ext cx="4419600" cy="2554545"/>
          </a:xfrm>
          <a:prstGeom prst="rect">
            <a:avLst/>
          </a:prstGeom>
          <a:noFill/>
        </p:spPr>
        <p:txBody>
          <a:bodyPr wrap="square" rtlCol="0">
            <a:spAutoFit/>
          </a:bodyPr>
          <a:lstStyle/>
          <a:p>
            <a:r>
              <a:rPr lang="en-US" sz="4000" b="1" dirty="0" err="1" smtClean="0">
                <a:latin typeface="Mistral" pitchFamily="66" charset="0"/>
              </a:rPr>
              <a:t>Promovand</a:t>
            </a:r>
            <a:r>
              <a:rPr lang="en-US" sz="4000" b="1" dirty="0" smtClean="0">
                <a:latin typeface="Mistral" pitchFamily="66" charset="0"/>
              </a:rPr>
              <a:t> </a:t>
            </a:r>
            <a:r>
              <a:rPr lang="en-US" sz="4000" b="1" dirty="0" err="1" smtClean="0">
                <a:latin typeface="Mistral" pitchFamily="66" charset="0"/>
              </a:rPr>
              <a:t>Braila,proiectul</a:t>
            </a:r>
            <a:r>
              <a:rPr lang="en-US" sz="4000" b="1" dirty="0" smtClean="0">
                <a:latin typeface="Mistral" pitchFamily="66" charset="0"/>
              </a:rPr>
              <a:t> </a:t>
            </a:r>
            <a:r>
              <a:rPr lang="en-US" sz="4000" b="1" dirty="0" err="1" smtClean="0">
                <a:latin typeface="Mistral" pitchFamily="66" charset="0"/>
              </a:rPr>
              <a:t>nostru</a:t>
            </a:r>
            <a:endParaRPr lang="en-US" sz="4000" b="1" dirty="0" smtClean="0">
              <a:latin typeface="Mistral" pitchFamily="66" charset="0"/>
            </a:endParaRPr>
          </a:p>
          <a:p>
            <a:r>
              <a:rPr lang="en-US" sz="4000" b="1" dirty="0" err="1" smtClean="0">
                <a:latin typeface="Mistral" pitchFamily="66" charset="0"/>
              </a:rPr>
              <a:t>urmareste</a:t>
            </a:r>
            <a:r>
              <a:rPr lang="en-US" sz="4000" b="1" dirty="0" smtClean="0">
                <a:latin typeface="Mistral" pitchFamily="66" charset="0"/>
              </a:rPr>
              <a:t> </a:t>
            </a:r>
            <a:r>
              <a:rPr lang="en-US" sz="4000" b="1" dirty="0" err="1" smtClean="0">
                <a:latin typeface="Mistral" pitchFamily="66" charset="0"/>
              </a:rPr>
              <a:t>astfel</a:t>
            </a:r>
            <a:r>
              <a:rPr lang="en-US" sz="4000" b="1" dirty="0" smtClean="0">
                <a:latin typeface="Mistral" pitchFamily="66" charset="0"/>
              </a:rPr>
              <a:t> de </a:t>
            </a:r>
            <a:r>
              <a:rPr lang="en-US" sz="4000" b="1" dirty="0" err="1" smtClean="0">
                <a:latin typeface="Mistral" pitchFamily="66" charset="0"/>
              </a:rPr>
              <a:t>rezultate</a:t>
            </a:r>
            <a:r>
              <a:rPr lang="en-US" sz="4000" b="1" dirty="0" smtClean="0">
                <a:latin typeface="Mistral" pitchFamily="66" charset="0"/>
              </a:rPr>
              <a:t>.</a:t>
            </a:r>
            <a:endParaRPr lang="en-US" sz="4000" b="1" dirty="0">
              <a:latin typeface="Mistral" pitchFamily="66" charset="0"/>
            </a:endParaRPr>
          </a:p>
        </p:txBody>
      </p:sp>
    </p:spTree>
  </p:cSld>
  <p:clrMapOvr>
    <a:masterClrMapping/>
  </p:clrMapOvr>
  <p:transition>
    <p:pu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raila.jpg"/>
          <p:cNvPicPr>
            <a:picLocks noChangeAspect="1"/>
          </p:cNvPicPr>
          <p:nvPr/>
        </p:nvPicPr>
        <p:blipFill>
          <a:blip r:embed="rId2" cstate="print"/>
          <a:stretch>
            <a:fillRect/>
          </a:stretch>
        </p:blipFill>
        <p:spPr>
          <a:xfrm>
            <a:off x="0" y="-228600"/>
            <a:ext cx="9144000" cy="7086600"/>
          </a:xfrm>
          <a:prstGeom prst="rect">
            <a:avLst/>
          </a:prstGeom>
        </p:spPr>
      </p:pic>
      <p:sp>
        <p:nvSpPr>
          <p:cNvPr id="5" name="TextBox 4"/>
          <p:cNvSpPr txBox="1"/>
          <p:nvPr/>
        </p:nvSpPr>
        <p:spPr>
          <a:xfrm>
            <a:off x="0" y="0"/>
            <a:ext cx="9144000" cy="2554545"/>
          </a:xfrm>
          <a:prstGeom prst="rect">
            <a:avLst/>
          </a:prstGeom>
          <a:noFill/>
        </p:spPr>
        <p:txBody>
          <a:bodyPr wrap="square" rtlCol="0">
            <a:spAutoFit/>
          </a:bodyPr>
          <a:lstStyle/>
          <a:p>
            <a:r>
              <a:rPr lang="en-US" sz="3200" b="1" dirty="0" smtClean="0">
                <a:ln w="17780" cmpd="sng">
                  <a:solidFill>
                    <a:srgbClr val="FFFFFF"/>
                  </a:solidFill>
                  <a:prstDash val="solid"/>
                  <a:miter lim="800000"/>
                </a:ln>
                <a:solidFill>
                  <a:schemeClr val="bg1"/>
                </a:solidFill>
                <a:effectLst>
                  <a:outerShdw blurRad="50800" algn="tl" rotWithShape="0">
                    <a:srgbClr val="000000"/>
                  </a:outerShdw>
                </a:effectLst>
                <a:latin typeface="Goudy Stout" pitchFamily="18" charset="0"/>
              </a:rPr>
              <a:t>   </a:t>
            </a:r>
            <a:r>
              <a:rPr lang="en-US" sz="3200" b="1" dirty="0" smtClean="0">
                <a:ln w="17780" cmpd="sng">
                  <a:solidFill>
                    <a:srgbClr val="FFFFFF"/>
                  </a:solidFill>
                  <a:prstDash val="solid"/>
                  <a:miter lim="800000"/>
                </a:ln>
                <a:solidFill>
                  <a:srgbClr val="FFCC00"/>
                </a:solidFill>
                <a:effectLst>
                  <a:outerShdw blurRad="50800" algn="tl" rotWithShape="0">
                    <a:srgbClr val="000000"/>
                  </a:outerShdw>
                </a:effectLst>
                <a:latin typeface="Goudy Stout" pitchFamily="18" charset="0"/>
              </a:rPr>
              <a:t>Braila</a:t>
            </a:r>
          </a:p>
          <a:p>
            <a:endParaRPr lang="en-US" sz="3200" b="1" dirty="0" smtClean="0">
              <a:ln w="17780" cmpd="sng">
                <a:solidFill>
                  <a:srgbClr val="FFFFFF"/>
                </a:solidFill>
                <a:prstDash val="solid"/>
                <a:miter lim="800000"/>
              </a:ln>
              <a:solidFill>
                <a:srgbClr val="FFCC00"/>
              </a:solidFill>
              <a:effectLst>
                <a:outerShdw blurRad="50800" algn="tl" rotWithShape="0">
                  <a:srgbClr val="000000"/>
                </a:outerShdw>
              </a:effectLst>
              <a:latin typeface="Goudy Stout" pitchFamily="18" charset="0"/>
            </a:endParaRPr>
          </a:p>
          <a:p>
            <a:r>
              <a:rPr lang="en-US" sz="3200" b="1" dirty="0" smtClean="0">
                <a:ln w="17780" cmpd="sng">
                  <a:solidFill>
                    <a:srgbClr val="FFFFFF"/>
                  </a:solidFill>
                  <a:prstDash val="solid"/>
                  <a:miter lim="800000"/>
                </a:ln>
                <a:solidFill>
                  <a:srgbClr val="FFCC00"/>
                </a:solidFill>
                <a:effectLst>
                  <a:outerShdw blurRad="50800" algn="tl" rotWithShape="0">
                    <a:srgbClr val="000000"/>
                  </a:outerShdw>
                </a:effectLst>
                <a:latin typeface="Goudy Stout" pitchFamily="18" charset="0"/>
              </a:rPr>
              <a:t>       </a:t>
            </a:r>
            <a:r>
              <a:rPr lang="en-US" sz="3200" b="1" dirty="0" err="1" smtClean="0">
                <a:ln w="17780" cmpd="sng">
                  <a:solidFill>
                    <a:srgbClr val="FFFFFF"/>
                  </a:solidFill>
                  <a:prstDash val="solid"/>
                  <a:miter lim="800000"/>
                </a:ln>
                <a:solidFill>
                  <a:srgbClr val="FFCC00"/>
                </a:solidFill>
                <a:effectLst>
                  <a:outerShdw blurRad="50800" algn="tl" rotWithShape="0">
                    <a:srgbClr val="000000"/>
                  </a:outerShdw>
                </a:effectLst>
                <a:latin typeface="Goudy Stout" pitchFamily="18" charset="0"/>
              </a:rPr>
              <a:t>oras</a:t>
            </a:r>
            <a:r>
              <a:rPr lang="en-US" sz="3200" b="1" dirty="0" smtClean="0">
                <a:ln w="17780" cmpd="sng">
                  <a:solidFill>
                    <a:srgbClr val="FFFFFF"/>
                  </a:solidFill>
                  <a:prstDash val="solid"/>
                  <a:miter lim="800000"/>
                </a:ln>
                <a:solidFill>
                  <a:srgbClr val="FFCC00"/>
                </a:solidFill>
                <a:effectLst>
                  <a:outerShdw blurRad="50800" algn="tl" rotWithShape="0">
                    <a:srgbClr val="000000"/>
                  </a:outerShdw>
                </a:effectLst>
                <a:latin typeface="Goudy Stout" pitchFamily="18" charset="0"/>
              </a:rPr>
              <a:t> </a:t>
            </a:r>
          </a:p>
          <a:p>
            <a:endParaRPr lang="en-US" sz="3200" b="1" dirty="0" smtClean="0">
              <a:ln w="17780" cmpd="sng">
                <a:solidFill>
                  <a:srgbClr val="FFFFFF"/>
                </a:solidFill>
                <a:prstDash val="solid"/>
                <a:miter lim="800000"/>
              </a:ln>
              <a:solidFill>
                <a:srgbClr val="FFCC00"/>
              </a:solidFill>
              <a:effectLst>
                <a:outerShdw blurRad="50800" algn="tl" rotWithShape="0">
                  <a:srgbClr val="000000"/>
                </a:outerShdw>
              </a:effectLst>
              <a:latin typeface="Goudy Stout" pitchFamily="18" charset="0"/>
            </a:endParaRPr>
          </a:p>
          <a:p>
            <a:r>
              <a:rPr lang="en-US" sz="3200" b="1" dirty="0" smtClean="0">
                <a:ln w="17780" cmpd="sng">
                  <a:solidFill>
                    <a:srgbClr val="FFFFFF"/>
                  </a:solidFill>
                  <a:prstDash val="solid"/>
                  <a:miter lim="800000"/>
                </a:ln>
                <a:solidFill>
                  <a:srgbClr val="FFCC00"/>
                </a:solidFill>
                <a:effectLst>
                  <a:outerShdw blurRad="50800" algn="tl" rotWithShape="0">
                    <a:srgbClr val="000000"/>
                  </a:outerShdw>
                </a:effectLst>
                <a:latin typeface="Goudy Stout" pitchFamily="18" charset="0"/>
              </a:rPr>
              <a:t>           </a:t>
            </a:r>
            <a:r>
              <a:rPr lang="en-US" sz="3200" b="1" dirty="0" err="1" smtClean="0">
                <a:ln w="17780" cmpd="sng">
                  <a:solidFill>
                    <a:srgbClr val="FFFFFF"/>
                  </a:solidFill>
                  <a:prstDash val="solid"/>
                  <a:miter lim="800000"/>
                </a:ln>
                <a:solidFill>
                  <a:srgbClr val="FFCC00"/>
                </a:solidFill>
                <a:effectLst>
                  <a:outerShdw blurRad="50800" algn="tl" rotWithShape="0">
                    <a:srgbClr val="000000"/>
                  </a:outerShdw>
                </a:effectLst>
                <a:latin typeface="Goudy Stout" pitchFamily="18" charset="0"/>
              </a:rPr>
              <a:t>multietnic</a:t>
            </a:r>
            <a:endParaRPr lang="en-US" sz="3200" dirty="0">
              <a:solidFill>
                <a:srgbClr val="FFCC00"/>
              </a:solidFill>
              <a:latin typeface="Goudy Stout" pitchFamily="18" charset="0"/>
            </a:endParaRPr>
          </a:p>
        </p:txBody>
      </p:sp>
    </p:spTree>
  </p:cSld>
  <p:clrMapOvr>
    <a:masterClrMapping/>
  </p:clrMapOvr>
  <p:transition>
    <p:pu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0"/>
            <a:ext cx="5638800" cy="707886"/>
          </a:xfrm>
          <a:prstGeom prst="rect">
            <a:avLst/>
          </a:prstGeom>
          <a:noFill/>
        </p:spPr>
        <p:txBody>
          <a:bodyPr wrap="square" rtlCol="0">
            <a:spAutoFit/>
          </a:bodyPr>
          <a:lstStyle/>
          <a:p>
            <a:endParaRPr lang="en-US" sz="4000" dirty="0"/>
          </a:p>
        </p:txBody>
      </p:sp>
      <p:sp>
        <p:nvSpPr>
          <p:cNvPr id="5" name="TextBox 4"/>
          <p:cNvSpPr txBox="1"/>
          <p:nvPr/>
        </p:nvSpPr>
        <p:spPr>
          <a:xfrm>
            <a:off x="609600" y="1371600"/>
            <a:ext cx="8153400" cy="369332"/>
          </a:xfrm>
          <a:prstGeom prst="rect">
            <a:avLst/>
          </a:prstGeom>
          <a:noFill/>
        </p:spPr>
        <p:txBody>
          <a:bodyPr wrap="square" rtlCol="0">
            <a:spAutoFit/>
          </a:bodyPr>
          <a:lstStyle/>
          <a:p>
            <a:pPr>
              <a:lnSpc>
                <a:spcPct val="100000"/>
              </a:lnSpc>
            </a:pPr>
            <a:endParaRPr lang="vi-VN" dirty="0">
              <a:latin typeface="Times New Roman" pitchFamily="18" charset="0"/>
              <a:cs typeface="Times New Roman" pitchFamily="18" charset="0"/>
            </a:endParaRPr>
          </a:p>
        </p:txBody>
      </p:sp>
      <p:pic>
        <p:nvPicPr>
          <p:cNvPr id="13314" name="Picture 2" descr="C:\Users\user\Desktop\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TextBox 5"/>
          <p:cNvSpPr txBox="1"/>
          <p:nvPr/>
        </p:nvSpPr>
        <p:spPr>
          <a:xfrm>
            <a:off x="0" y="0"/>
            <a:ext cx="5791200" cy="4524315"/>
          </a:xfrm>
          <a:prstGeom prst="rect">
            <a:avLst/>
          </a:prstGeom>
          <a:noFill/>
        </p:spPr>
        <p:txBody>
          <a:bodyPr wrap="square" rtlCol="0">
            <a:spAutoFit/>
          </a:bodyPr>
          <a:lstStyle/>
          <a:p>
            <a:r>
              <a:rPr lang="vi-VN" dirty="0" smtClean="0"/>
              <a:t>Datorită migraţiilor diferitelor etnii din împrejurimi, Brăila este în prezent un oraş cosmopolit şi multientic.</a:t>
            </a:r>
          </a:p>
          <a:p>
            <a:endParaRPr lang="vi-VN" dirty="0" smtClean="0"/>
          </a:p>
          <a:p>
            <a:r>
              <a:rPr lang="vi-VN" dirty="0" smtClean="0"/>
              <a:t>Etnii prezente : </a:t>
            </a:r>
          </a:p>
          <a:p>
            <a:r>
              <a:rPr lang="vi-VN" dirty="0" smtClean="0"/>
              <a:t> total: 168.389 </a:t>
            </a:r>
          </a:p>
          <a:p>
            <a:r>
              <a:rPr lang="vi-VN" dirty="0" smtClean="0"/>
              <a:t> români: 163.700  </a:t>
            </a:r>
          </a:p>
          <a:p>
            <a:r>
              <a:rPr lang="vi-VN" dirty="0" smtClean="0"/>
              <a:t> maghiari: 40 </a:t>
            </a:r>
          </a:p>
          <a:p>
            <a:r>
              <a:rPr lang="vi-VN" dirty="0" smtClean="0"/>
              <a:t> rromi: 1.634 </a:t>
            </a:r>
          </a:p>
          <a:p>
            <a:r>
              <a:rPr lang="vi-VN" dirty="0" smtClean="0"/>
              <a:t> germani: 28 </a:t>
            </a:r>
          </a:p>
          <a:p>
            <a:r>
              <a:rPr lang="vi-VN" dirty="0" smtClean="0"/>
              <a:t> ruși-lipoveni: 1.925 </a:t>
            </a:r>
          </a:p>
          <a:p>
            <a:r>
              <a:rPr lang="vi-VN" dirty="0" smtClean="0"/>
              <a:t> greci: 172</a:t>
            </a:r>
          </a:p>
          <a:p>
            <a:r>
              <a:rPr lang="vi-VN" dirty="0" smtClean="0"/>
              <a:t> turci: 143</a:t>
            </a:r>
          </a:p>
          <a:p>
            <a:r>
              <a:rPr lang="vi-VN" dirty="0" smtClean="0"/>
              <a:t> macedoneni: 33</a:t>
            </a:r>
          </a:p>
          <a:p>
            <a:r>
              <a:rPr lang="vi-VN" dirty="0" smtClean="0"/>
              <a:t> alte etnii: 217 </a:t>
            </a:r>
          </a:p>
          <a:p>
            <a:r>
              <a:rPr lang="vi-VN" dirty="0" smtClean="0"/>
              <a:t> etnii nedeclarate: 497</a:t>
            </a:r>
          </a:p>
          <a:p>
            <a:endParaRPr lang="en-US" dirty="0"/>
          </a:p>
        </p:txBody>
      </p:sp>
    </p:spTree>
  </p:cSld>
  <p:clrMapOvr>
    <a:masterClrMapping/>
  </p:clrMapOvr>
  <p:transition>
    <p:pu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5362" name="Picture 2" descr="C:\Users\user\Desktop\free-simple-wallpaper-2.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5" name="TextBox 4"/>
          <p:cNvSpPr txBox="1"/>
          <p:nvPr/>
        </p:nvSpPr>
        <p:spPr>
          <a:xfrm>
            <a:off x="0" y="0"/>
            <a:ext cx="8153400" cy="3693319"/>
          </a:xfrm>
          <a:prstGeom prst="rect">
            <a:avLst/>
          </a:prstGeom>
          <a:noFill/>
        </p:spPr>
        <p:txBody>
          <a:bodyPr wrap="square" rtlCol="0">
            <a:spAutoFit/>
          </a:bodyPr>
          <a:lstStyle/>
          <a:p>
            <a:r>
              <a:rPr lang="vi-VN" b="1" dirty="0" smtClean="0"/>
              <a:t>Proiectul nostru promovează tolerarea, integrarea şi acceptarea refugiaţilor sirieni nevoiţi să îşi părăsească locuinţele, familiile, trecutul, în speranţa creării unui nou început. Copiii sunt nevoiţi să se acomodeze într-o societate străină, diferită. Noi încercăm să îi ajutăm, să le arătăm că ne pasă.</a:t>
            </a:r>
          </a:p>
          <a:p>
            <a:endParaRPr lang="vi-VN" b="1" dirty="0" smtClean="0"/>
          </a:p>
          <a:p>
            <a:r>
              <a:rPr lang="vi-VN" b="1" dirty="0" smtClean="0"/>
              <a:t>Va invităm pe pagină noastră de facebook “ În căutarea unui nou acasă ”, dar şi pe site-ul proiectului  cnnb.ro/euroscola  în speranţa că şi voi veţi înţelege importanţa acceptării refugiaţilor .</a:t>
            </a:r>
          </a:p>
          <a:p>
            <a:endParaRPr lang="vi-VN" b="1" dirty="0" smtClean="0"/>
          </a:p>
          <a:p>
            <a:r>
              <a:rPr lang="vi-VN" b="1" dirty="0" smtClean="0"/>
              <a:t>Proiectul nostru a fost finalizează printr-o scenetă intitulată la fel, “În căutarea unui nou acasă”, la teatrul “Maria Filotti” piesă prin am  încercăt de asemenea să ne transmitem mesajul. </a:t>
            </a:r>
          </a:p>
          <a:p>
            <a:endParaRPr lang="en-US" dirty="0"/>
          </a:p>
        </p:txBody>
      </p:sp>
      <p:pic>
        <p:nvPicPr>
          <p:cNvPr id="15363" name="Picture 3" descr="C:\Users\user\Desktop\DSC_0136.jpg"/>
          <p:cNvPicPr>
            <a:picLocks noChangeAspect="1" noChangeArrowheads="1"/>
          </p:cNvPicPr>
          <p:nvPr/>
        </p:nvPicPr>
        <p:blipFill>
          <a:blip r:embed="rId3" cstate="print"/>
          <a:srcRect/>
          <a:stretch>
            <a:fillRect/>
          </a:stretch>
        </p:blipFill>
        <p:spPr bwMode="auto">
          <a:xfrm>
            <a:off x="0" y="3463303"/>
            <a:ext cx="5410200" cy="3394697"/>
          </a:xfrm>
          <a:prstGeom prst="rect">
            <a:avLst/>
          </a:prstGeom>
          <a:noFill/>
        </p:spPr>
      </p:pic>
      <p:pic>
        <p:nvPicPr>
          <p:cNvPr id="15364" name="Picture 4" descr="C:\Users\user\Desktop\14462747_1329036103820460_5991734405522443002_n.jpg"/>
          <p:cNvPicPr>
            <a:picLocks noChangeAspect="1" noChangeArrowheads="1"/>
          </p:cNvPicPr>
          <p:nvPr/>
        </p:nvPicPr>
        <p:blipFill>
          <a:blip r:embed="rId4"/>
          <a:srcRect/>
          <a:stretch>
            <a:fillRect/>
          </a:stretch>
        </p:blipFill>
        <p:spPr bwMode="auto">
          <a:xfrm>
            <a:off x="5410200" y="3429000"/>
            <a:ext cx="3733800" cy="3429000"/>
          </a:xfrm>
          <a:prstGeom prst="rect">
            <a:avLst/>
          </a:prstGeom>
          <a:noFill/>
        </p:spPr>
      </p:pic>
    </p:spTree>
  </p:cSld>
  <p:clrMapOvr>
    <a:masterClrMapping/>
  </p:clrMapOvr>
  <p:transition>
    <p:pu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er\Desktop\Teatrul-Maria-Filotti-Braila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pu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6386" name="Picture 2" descr="C:\Users\user\Desktop\free-simple-wallpaper-2.jpg"/>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p:spPr>
      </p:pic>
      <p:sp>
        <p:nvSpPr>
          <p:cNvPr id="5" name="TextBox 4"/>
          <p:cNvSpPr txBox="1"/>
          <p:nvPr/>
        </p:nvSpPr>
        <p:spPr>
          <a:xfrm>
            <a:off x="304800" y="304800"/>
            <a:ext cx="8839200" cy="1200329"/>
          </a:xfrm>
          <a:prstGeom prst="rect">
            <a:avLst/>
          </a:prstGeom>
          <a:noFill/>
        </p:spPr>
        <p:txBody>
          <a:bodyPr wrap="square" rtlCol="0">
            <a:spAutoFit/>
          </a:bodyPr>
          <a:lstStyle/>
          <a:p>
            <a:r>
              <a:rPr lang="en-US" sz="7200" b="1" dirty="0" err="1" smtClean="0">
                <a:latin typeface="Brush Script MT" pitchFamily="66" charset="0"/>
              </a:rPr>
              <a:t>Va</a:t>
            </a:r>
            <a:r>
              <a:rPr lang="en-US" sz="7200" b="1" dirty="0" smtClean="0">
                <a:latin typeface="Brush Script MT" pitchFamily="66" charset="0"/>
              </a:rPr>
              <a:t> </a:t>
            </a:r>
            <a:r>
              <a:rPr lang="en-US" sz="7200" b="1" dirty="0" err="1" smtClean="0">
                <a:latin typeface="Brush Script MT" pitchFamily="66" charset="0"/>
              </a:rPr>
              <a:t>multumim</a:t>
            </a:r>
            <a:r>
              <a:rPr lang="en-US" sz="7200" b="1" dirty="0" smtClean="0">
                <a:latin typeface="Brush Script MT" pitchFamily="66" charset="0"/>
              </a:rPr>
              <a:t> </a:t>
            </a:r>
            <a:r>
              <a:rPr lang="en-US" sz="7200" b="1" dirty="0" err="1" smtClean="0">
                <a:latin typeface="Brush Script MT" pitchFamily="66" charset="0"/>
              </a:rPr>
              <a:t>pentru</a:t>
            </a:r>
            <a:r>
              <a:rPr lang="en-US" sz="7200" b="1" dirty="0" smtClean="0">
                <a:latin typeface="Brush Script MT" pitchFamily="66" charset="0"/>
              </a:rPr>
              <a:t> </a:t>
            </a:r>
            <a:r>
              <a:rPr lang="en-US" sz="7200" b="1" dirty="0" err="1" smtClean="0">
                <a:latin typeface="Brush Script MT" pitchFamily="66" charset="0"/>
              </a:rPr>
              <a:t>atentie</a:t>
            </a:r>
            <a:r>
              <a:rPr lang="en-US" sz="7200" b="1" dirty="0" smtClean="0">
                <a:latin typeface="Brush Script MT" pitchFamily="66" charset="0"/>
              </a:rPr>
              <a:t>!</a:t>
            </a:r>
            <a:endParaRPr lang="en-US" sz="7200" b="1" dirty="0">
              <a:latin typeface="Brush Script MT" pitchFamily="66" charset="0"/>
            </a:endParaRPr>
          </a:p>
        </p:txBody>
      </p:sp>
      <p:pic>
        <p:nvPicPr>
          <p:cNvPr id="16387" name="Picture 3" descr="C:\Users\user\Desktop\DSC_0137.jpg"/>
          <p:cNvPicPr>
            <a:picLocks noChangeAspect="1" noChangeArrowheads="1"/>
          </p:cNvPicPr>
          <p:nvPr/>
        </p:nvPicPr>
        <p:blipFill>
          <a:blip r:embed="rId3" cstate="print"/>
          <a:srcRect/>
          <a:stretch>
            <a:fillRect/>
          </a:stretch>
        </p:blipFill>
        <p:spPr bwMode="auto">
          <a:xfrm>
            <a:off x="0" y="1447800"/>
            <a:ext cx="9144000" cy="5410200"/>
          </a:xfrm>
          <a:prstGeom prst="rect">
            <a:avLst/>
          </a:prstGeom>
          <a:noFill/>
        </p:spPr>
      </p:pic>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794</TotalTime>
  <Words>1002</Words>
  <Application>Microsoft Office PowerPoint</Application>
  <PresentationFormat>On-screen Show (4:3)</PresentationFormat>
  <Paragraphs>148</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I5</dc:creator>
  <cp:lastModifiedBy>I5</cp:lastModifiedBy>
  <cp:revision>98</cp:revision>
  <dcterms:created xsi:type="dcterms:W3CDTF">2016-10-01T16:31:37Z</dcterms:created>
  <dcterms:modified xsi:type="dcterms:W3CDTF">2016-10-06T15:04:25Z</dcterms:modified>
</cp:coreProperties>
</file>